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Default Extension="sldx" ContentType="application/vnd.openxmlformats-officedocument.presentationml.slide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775" r:id="rId3"/>
    <p:sldMasterId id="2147483654" r:id="rId4"/>
    <p:sldMasterId id="2147483659" r:id="rId5"/>
    <p:sldMasterId id="2147483661" r:id="rId6"/>
    <p:sldMasterId id="2147483663" r:id="rId7"/>
    <p:sldMasterId id="2147483657" r:id="rId8"/>
    <p:sldMasterId id="2147483788" r:id="rId9"/>
    <p:sldMasterId id="2147483791" r:id="rId10"/>
    <p:sldMasterId id="2147483665" r:id="rId11"/>
  </p:sldMasterIdLst>
  <p:notesMasterIdLst>
    <p:notesMasterId r:id="rId21"/>
  </p:notesMasterIdLst>
  <p:handoutMasterIdLst>
    <p:handoutMasterId r:id="rId22"/>
  </p:handoutMasterIdLst>
  <p:sldIdLst>
    <p:sldId id="721" r:id="rId12"/>
    <p:sldId id="713" r:id="rId13"/>
    <p:sldId id="742" r:id="rId14"/>
    <p:sldId id="743" r:id="rId15"/>
    <p:sldId id="699" r:id="rId16"/>
    <p:sldId id="739" r:id="rId17"/>
    <p:sldId id="709" r:id="rId18"/>
    <p:sldId id="706" r:id="rId19"/>
    <p:sldId id="737" r:id="rId20"/>
  </p:sldIdLst>
  <p:sldSz cx="9144000" cy="6858000" type="screen4x3"/>
  <p:notesSz cx="685800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38">
          <p15:clr>
            <a:srgbClr val="A4A3A4"/>
          </p15:clr>
        </p15:guide>
        <p15:guide id="2" orient="horz" pos="981">
          <p15:clr>
            <a:srgbClr val="A4A3A4"/>
          </p15:clr>
        </p15:guide>
        <p15:guide id="3" orient="horz" pos="3521">
          <p15:clr>
            <a:srgbClr val="A4A3A4"/>
          </p15:clr>
        </p15:guide>
        <p15:guide id="4" pos="5465">
          <p15:clr>
            <a:srgbClr val="A4A3A4"/>
          </p15:clr>
        </p15:guide>
        <p15:guide id="5" pos="301">
          <p15:clr>
            <a:srgbClr val="A4A3A4"/>
          </p15:clr>
        </p15:guide>
        <p15:guide id="6" pos="41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6216">
          <p15:clr>
            <a:srgbClr val="A4A3A4"/>
          </p15:clr>
        </p15:guide>
        <p15:guide id="2" pos="349">
          <p15:clr>
            <a:srgbClr val="A4A3A4"/>
          </p15:clr>
        </p15:guide>
        <p15:guide id="3" pos="4094">
          <p15:clr>
            <a:srgbClr val="A4A3A4"/>
          </p15:clr>
        </p15:guide>
        <p15:guide id="4" orient="horz" pos="6264">
          <p15:clr>
            <a:srgbClr val="A4A3A4"/>
          </p15:clr>
        </p15:guide>
        <p15:guide id="5" pos="355">
          <p15:clr>
            <a:srgbClr val="A4A3A4"/>
          </p15:clr>
        </p15:guide>
        <p15:guide id="6" pos="4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E0000"/>
    <a:srgbClr val="4C0000"/>
    <a:srgbClr val="FF0000"/>
    <a:srgbClr val="F1FCBC"/>
    <a:srgbClr val="FCBCF3"/>
    <a:srgbClr val="FBA19F"/>
    <a:srgbClr val="FF3333"/>
    <a:srgbClr val="00CC00"/>
    <a:srgbClr val="D05548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242" autoAdjust="0"/>
    <p:restoredTop sz="76207" autoAdjust="0"/>
  </p:normalViewPr>
  <p:slideViewPr>
    <p:cSldViewPr>
      <p:cViewPr>
        <p:scale>
          <a:sx n="70" d="100"/>
          <a:sy n="70" d="100"/>
        </p:scale>
        <p:origin x="-2982" y="-1104"/>
      </p:cViewPr>
      <p:guideLst>
        <p:guide orient="horz" pos="3838"/>
        <p:guide orient="horz" pos="981"/>
        <p:guide orient="horz" pos="3521"/>
        <p:guide pos="5465"/>
        <p:guide pos="301"/>
        <p:guide pos="41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426" y="-132"/>
      </p:cViewPr>
      <p:guideLst>
        <p:guide orient="horz" pos="6216"/>
        <p:guide orient="horz" pos="6264"/>
        <p:guide pos="349"/>
        <p:guide pos="4094"/>
        <p:guide pos="355"/>
        <p:guide pos="416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7077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7" tIns="46258" rIns="92517" bIns="4625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608" y="1"/>
            <a:ext cx="297077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7" tIns="46258" rIns="92517" bIns="4625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9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6564"/>
            <a:ext cx="2970776" cy="49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7" tIns="46258" rIns="92517" bIns="4625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9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608" y="9446564"/>
            <a:ext cx="2970776" cy="49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7" tIns="46258" rIns="92517" bIns="4625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86142B-3A40-4C5E-8E7D-4559C06D94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92171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theme" Target="../theme/theme12.xml"/><Relationship Id="rId4" Type="http://schemas.openxmlformats.org/officeDocument/2006/relationships/image" Target="../media/image3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31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27063" y="946150"/>
            <a:ext cx="5927725" cy="4445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2"/>
          <p:cNvSpPr>
            <a:spLocks noChangeArrowheads="1"/>
          </p:cNvSpPr>
          <p:nvPr/>
        </p:nvSpPr>
        <p:spPr bwMode="auto">
          <a:xfrm>
            <a:off x="547930" y="5757526"/>
            <a:ext cx="6062775" cy="276999"/>
          </a:xfrm>
          <a:prstGeom prst="rect">
            <a:avLst/>
          </a:prstGeom>
          <a:solidFill>
            <a:srgbClr val="CEE3F2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23561">
              <a:defRPr/>
            </a:pPr>
            <a:endParaRPr lang="ru-RU" dirty="0">
              <a:latin typeface="Arial" charset="0"/>
              <a:cs typeface="+mn-cs"/>
            </a:endParaRPr>
          </a:p>
        </p:txBody>
      </p:sp>
      <p:sp>
        <p:nvSpPr>
          <p:cNvPr id="7201" name="Rectangle 3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06117" y="5794320"/>
            <a:ext cx="5927005" cy="3636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Образец текста</a:t>
            </a:r>
          </a:p>
          <a:p>
            <a:pPr lvl="2"/>
            <a:r>
              <a:rPr lang="ru-RU" noProof="0" smtClean="0"/>
              <a:t>Второй уровень</a:t>
            </a:r>
          </a:p>
        </p:txBody>
      </p:sp>
      <p:sp>
        <p:nvSpPr>
          <p:cNvPr id="26629" name="Line 34"/>
          <p:cNvSpPr>
            <a:spLocks noChangeShapeType="1"/>
          </p:cNvSpPr>
          <p:nvPr/>
        </p:nvSpPr>
        <p:spPr bwMode="auto">
          <a:xfrm>
            <a:off x="2" y="9515353"/>
            <a:ext cx="6858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lIns="92517" tIns="46258" rIns="92517" bIns="46258"/>
          <a:lstStyle/>
          <a:p>
            <a:pPr algn="ctr">
              <a:defRPr/>
            </a:pPr>
            <a:endParaRPr lang="ru-RU">
              <a:latin typeface="Arial" charset="0"/>
              <a:cs typeface="+mn-cs"/>
            </a:endParaRPr>
          </a:p>
        </p:txBody>
      </p:sp>
      <p:sp>
        <p:nvSpPr>
          <p:cNvPr id="26630" name="Line 35"/>
          <p:cNvSpPr>
            <a:spLocks noChangeShapeType="1"/>
          </p:cNvSpPr>
          <p:nvPr/>
        </p:nvSpPr>
        <p:spPr bwMode="auto">
          <a:xfrm>
            <a:off x="6280977" y="9515354"/>
            <a:ext cx="0" cy="43033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lIns="92517" tIns="46258" rIns="92517" bIns="46258"/>
          <a:lstStyle/>
          <a:p>
            <a:pPr algn="ctr">
              <a:defRPr/>
            </a:pPr>
            <a:endParaRPr lang="ru-RU">
              <a:latin typeface="Arial" charset="0"/>
              <a:cs typeface="+mn-cs"/>
            </a:endParaRPr>
          </a:p>
        </p:txBody>
      </p:sp>
      <p:sp>
        <p:nvSpPr>
          <p:cNvPr id="7204" name="Rectangle 3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72255" y="9374575"/>
            <a:ext cx="2974009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7" tIns="46258" rIns="92517" bIns="46258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accent2"/>
                </a:solidFill>
              </a:defRPr>
            </a:lvl1pPr>
          </a:lstStyle>
          <a:p>
            <a:fld id="{32FFC51F-4366-45F9-853C-C4F11F5BCFD4}" type="slidenum">
              <a:rPr lang="ru-RU" altLang="ru-RU"/>
              <a:pPr/>
              <a:t>‹#›</a:t>
            </a:fld>
            <a:endParaRPr lang="ru-RU" altLang="ru-RU"/>
          </a:p>
        </p:txBody>
      </p:sp>
      <p:pic>
        <p:nvPicPr>
          <p:cNvPr id="111624" name="Picture 38" descr="о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417" y="-3199"/>
            <a:ext cx="6342397" cy="56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60631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lnSpc>
        <a:spcPct val="110000"/>
      </a:lnSpc>
      <a:spcBef>
        <a:spcPct val="1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192088" indent="-90488" algn="l" defTabSz="912813" rtl="0" eaLnBrk="0" fontAlgn="base" hangingPunct="0">
      <a:lnSpc>
        <a:spcPct val="110000"/>
      </a:lnSpc>
      <a:spcBef>
        <a:spcPct val="10000"/>
      </a:spcBef>
      <a:spcAft>
        <a:spcPct val="0"/>
      </a:spcAft>
      <a:buBlip>
        <a:blip r:embed="rId3"/>
      </a:buBlip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274638" indent="-80963" algn="l" defTabSz="912813" rtl="0" eaLnBrk="0" fontAlgn="base" hangingPunct="0">
      <a:spcBef>
        <a:spcPct val="0"/>
      </a:spcBef>
      <a:spcAft>
        <a:spcPct val="0"/>
      </a:spcAft>
      <a:buBlip>
        <a:blip r:embed="rId4"/>
      </a:buBlip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FC51F-4366-45F9-853C-C4F11F5BCFD4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D36B3F-8829-42A8-8D62-A54E09B7154F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FC51F-4366-45F9-853C-C4F11F5BCFD4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FC51F-4366-45F9-853C-C4F11F5BCFD4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FC51F-4366-45F9-853C-C4F11F5BCFD4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Службы квартирных вызовов оказались на передовой борьбы с Новой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инфекцией. Бригады </a:t>
            </a:r>
            <a:r>
              <a:rPr lang="en-US" dirty="0" smtClean="0"/>
              <a:t>COVID </a:t>
            </a:r>
            <a:r>
              <a:rPr lang="ru-RU" dirty="0" smtClean="0"/>
              <a:t>в</a:t>
            </a:r>
            <a:r>
              <a:rPr lang="ru-RU" baseline="0" dirty="0" smtClean="0"/>
              <a:t> составе врач и медицинская сестра оказывали своевременную, в полном объеме, медицинскую помощь пациентам с признаками ОРВИ на дому. В целях недопущения распространения инфекции строго контролировалось соблюдение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противоэпидемических мер.</a:t>
            </a:r>
          </a:p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В поликлинических</a:t>
            </a:r>
            <a:r>
              <a:rPr lang="ru-RU" sz="1100" baseline="0" dirty="0" smtClean="0">
                <a:latin typeface="Times New Roman" pitchFamily="18" charset="0"/>
                <a:cs typeface="Times New Roman" pitchFamily="18" charset="0"/>
              </a:rPr>
              <a:t> отделениях были выделены помещения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для обработки и подготовки СИЗ, работы с медицинской документацией и отдыха, с максимально возможной изоляцией сотрудников.</a:t>
            </a:r>
          </a:p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 мая 2020г. пациентам с 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COVID-19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(клинически,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эпидемиологически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, лабораторно подтвержденном) осуществляется</a:t>
            </a:r>
            <a:r>
              <a:rPr lang="ru-RU" sz="1100" baseline="0" dirty="0" smtClean="0">
                <a:latin typeface="Times New Roman" pitchFamily="18" charset="0"/>
                <a:cs typeface="Times New Roman" pitchFamily="18" charset="0"/>
              </a:rPr>
              <a:t> выдача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закупленных лекарственных препаратов (интерферон</a:t>
            </a:r>
            <a:r>
              <a:rPr lang="ru-RU" sz="1100" baseline="0" dirty="0" smtClean="0">
                <a:latin typeface="Times New Roman" pitchFamily="18" charset="0"/>
                <a:cs typeface="Times New Roman" pitchFamily="18" charset="0"/>
              </a:rPr>
              <a:t> человеческий </a:t>
            </a:r>
            <a:r>
              <a:rPr lang="ru-RU" sz="1100" baseline="0" dirty="0" err="1" smtClean="0">
                <a:latin typeface="Times New Roman" pitchFamily="18" charset="0"/>
                <a:cs typeface="Times New Roman" pitchFamily="18" charset="0"/>
              </a:rPr>
              <a:t>рекомбинантный</a:t>
            </a:r>
            <a:r>
              <a:rPr lang="ru-RU" sz="1100" baseline="0" dirty="0" smtClean="0">
                <a:latin typeface="Times New Roman" pitchFamily="18" charset="0"/>
                <a:cs typeface="Times New Roman" pitchFamily="18" charset="0"/>
              </a:rPr>
              <a:t> альфа-2, </a:t>
            </a:r>
            <a:r>
              <a:rPr lang="ru-RU" sz="1100" baseline="0" dirty="0" err="1" smtClean="0">
                <a:latin typeface="Times New Roman" pitchFamily="18" charset="0"/>
                <a:cs typeface="Times New Roman" pitchFamily="18" charset="0"/>
              </a:rPr>
              <a:t>умифеновир</a:t>
            </a:r>
            <a:r>
              <a:rPr lang="ru-RU" sz="1100" baseline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00" baseline="0" dirty="0" err="1" smtClean="0">
                <a:latin typeface="Times New Roman" pitchFamily="18" charset="0"/>
                <a:cs typeface="Times New Roman" pitchFamily="18" charset="0"/>
              </a:rPr>
              <a:t>мефлохин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ru-RU" sz="1100" baseline="0" dirty="0" smtClean="0">
                <a:latin typeface="Times New Roman" pitchFamily="18" charset="0"/>
                <a:cs typeface="Times New Roman" pitchFamily="18" charset="0"/>
              </a:rPr>
              <a:t>По мере изменения временных порядков оказания медицинской помощи, разрабатываются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и внедряются</a:t>
            </a:r>
            <a:r>
              <a:rPr lang="ru-RU" sz="1100" baseline="0" dirty="0" smtClean="0">
                <a:latin typeface="Times New Roman" pitchFamily="18" charset="0"/>
                <a:cs typeface="Times New Roman" pitchFamily="18" charset="0"/>
              </a:rPr>
              <a:t> в практику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алгоритмы ведения пациентов. </a:t>
            </a:r>
          </a:p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В рамках внутреннего контроль качества медицинской помощи применяются</a:t>
            </a:r>
            <a:r>
              <a:rPr lang="ru-RU" sz="1100" baseline="0" dirty="0" smtClean="0">
                <a:latin typeface="Times New Roman" pitchFamily="18" charset="0"/>
                <a:cs typeface="Times New Roman" pitchFamily="18" charset="0"/>
              </a:rPr>
              <a:t> соответствующие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Чек-листы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СОПы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FC51F-4366-45F9-853C-C4F11F5BCFD4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FA45E-6778-4364-A6BD-85B47F50EA2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FC51F-4366-45F9-853C-C4F11F5BCFD4}" type="slidenum">
              <a:rPr lang="ru-RU" altLang="ru-RU" smtClean="0"/>
              <a:pPr/>
              <a:t>9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rosatom.ru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rosatom.ru/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www.rosatom.ru/" TargetMode="Externa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Relationship Id="rId4" Type="http://schemas.openxmlformats.org/officeDocument/2006/relationships/hyperlink" Target="http://www.rosatom.ru/" TargetMode="Externa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Relationship Id="rId4" Type="http://schemas.openxmlformats.org/officeDocument/2006/relationships/hyperlink" Target="http://www.rosatom.ru/" TargetMode="Externa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Relationship Id="rId4" Type="http://schemas.openxmlformats.org/officeDocument/2006/relationships/hyperlink" Target="http://www.rosatom.ru/" TargetMode="Externa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5684838" y="1076325"/>
            <a:ext cx="360362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hlink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6083300" y="107632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6483350" y="107632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688181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728186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5</a:t>
            </a:r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768191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6</a:t>
            </a:r>
          </a:p>
        </p:txBody>
      </p:sp>
      <p:pic>
        <p:nvPicPr>
          <p:cNvPr id="10" name="Picture 13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013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4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42938" y="5572125"/>
            <a:ext cx="1158875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2AFFE1A-F09F-4313-9F5E-DD535DE7C6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94657705"/>
      </p:ext>
    </p:extLst>
  </p:cSld>
  <p:clrMapOvr>
    <a:masterClrMapping/>
  </p:clrMapOvr>
  <p:transition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58EAD4-4280-4684-B717-B107E5DA4B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16026412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72693D-4B8A-4CCC-9C37-FF5A59D5A8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0056444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B0840A-8CE4-4C06-9C18-59FF507741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56456557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C30E9D-93C8-4CCF-AC52-2BC3240BAB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58341866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B3B52B-1459-40CD-AAC3-6D78C722A9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36168380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9B6AC9-0AC3-48C1-9057-2B81CA11824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18829931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7CDBF2-20C2-4845-8871-B89C9EAB3A5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5576213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8E9D17-E412-4B70-BC7F-EE1802C683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88277453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C6A021-6127-436F-9906-4BFAF21DD55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4033637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53D265-50B7-4FE5-ADFC-D6AD5B6F80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56840425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338"/>
            <a:ext cx="4027488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8313" y="3897313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897313"/>
            <a:ext cx="4027488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169836-0E27-41F3-9519-F77180C417F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30887634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84838" y="1076325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5" name="Oval 14"/>
          <p:cNvSpPr>
            <a:spLocks noChangeArrowheads="1"/>
          </p:cNvSpPr>
          <p:nvPr/>
        </p:nvSpPr>
        <p:spPr bwMode="auto">
          <a:xfrm>
            <a:off x="6083300" y="1076325"/>
            <a:ext cx="360363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hlink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Oval 15"/>
          <p:cNvSpPr>
            <a:spLocks noChangeArrowheads="1"/>
          </p:cNvSpPr>
          <p:nvPr/>
        </p:nvSpPr>
        <p:spPr bwMode="auto">
          <a:xfrm>
            <a:off x="6483350" y="107632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688181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8" name="Oval 17"/>
          <p:cNvSpPr>
            <a:spLocks noChangeArrowheads="1"/>
          </p:cNvSpPr>
          <p:nvPr/>
        </p:nvSpPr>
        <p:spPr bwMode="auto">
          <a:xfrm>
            <a:off x="728186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5</a:t>
            </a:r>
          </a:p>
        </p:txBody>
      </p:sp>
      <p:sp>
        <p:nvSpPr>
          <p:cNvPr id="9" name="Oval 19"/>
          <p:cNvSpPr>
            <a:spLocks noChangeArrowheads="1"/>
          </p:cNvSpPr>
          <p:nvPr/>
        </p:nvSpPr>
        <p:spPr bwMode="auto">
          <a:xfrm>
            <a:off x="768191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6</a:t>
            </a:r>
          </a:p>
        </p:txBody>
      </p:sp>
      <p:pic>
        <p:nvPicPr>
          <p:cNvPr id="10" name="Picture 21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013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2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4363" y="5554663"/>
            <a:ext cx="1155700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  <p:sp>
        <p:nvSpPr>
          <p:cNvPr id="113684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611188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3673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619715846"/>
      </p:ext>
    </p:extLst>
  </p:cSld>
  <p:clrMapOvr>
    <a:masterClrMapping/>
  </p:clrMapOvr>
  <p:transition>
    <p:spli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ABCF2E-1290-4BEB-A09B-4CAAC79E86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1337189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ADEC2-BDF6-49B3-8F9E-395B62BCF5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43531969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851C63-38F4-4C84-AECC-CC51DAE7C4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99075739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A46EC5-B6DF-4E17-951E-C25EF7271AC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34547353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EE60B0-F236-4953-B6F7-5A290864347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60717898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072F78-CB5D-4AE9-A51D-9957C94BB2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57783004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DCC6C2-92F3-4FF0-B40A-603ABDE2AAA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32586206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EB072D-E53F-457B-A788-E2C1396BF4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22027980"/>
      </p:ext>
    </p:extLst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4749D9-CC63-4DE0-A1AA-141B800636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98042344"/>
      </p:ext>
    </p:extLst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7BB6FA-0ABB-46A3-A0AD-2814584890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69994352"/>
      </p:ext>
    </p:extLst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41286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70501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8175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46958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3275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44834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60933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95259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82956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1654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03928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C8587-BAAD-4D84-B938-130480D73C62}" type="slidenum">
              <a:rPr lang="ru-RU" altLang="ru-RU" smtClean="0">
                <a:solidFill>
                  <a:srgbClr val="003274"/>
                </a:solidFill>
              </a:rPr>
              <a:pPr/>
              <a:t>‹#›</a:t>
            </a:fld>
            <a:endParaRPr lang="ru-RU" alt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790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84838" y="1076325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5" name="Oval 14"/>
          <p:cNvSpPr>
            <a:spLocks noChangeArrowheads="1"/>
          </p:cNvSpPr>
          <p:nvPr/>
        </p:nvSpPr>
        <p:spPr bwMode="auto">
          <a:xfrm>
            <a:off x="6083300" y="107632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Oval 15"/>
          <p:cNvSpPr>
            <a:spLocks noChangeArrowheads="1"/>
          </p:cNvSpPr>
          <p:nvPr/>
        </p:nvSpPr>
        <p:spPr bwMode="auto">
          <a:xfrm>
            <a:off x="6483350" y="1076325"/>
            <a:ext cx="360363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hlink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688181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8" name="Oval 17"/>
          <p:cNvSpPr>
            <a:spLocks noChangeArrowheads="1"/>
          </p:cNvSpPr>
          <p:nvPr/>
        </p:nvSpPr>
        <p:spPr bwMode="auto">
          <a:xfrm>
            <a:off x="728186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5</a:t>
            </a:r>
          </a:p>
        </p:txBody>
      </p:sp>
      <p:sp>
        <p:nvSpPr>
          <p:cNvPr id="9" name="Oval 19"/>
          <p:cNvSpPr>
            <a:spLocks noChangeArrowheads="1"/>
          </p:cNvSpPr>
          <p:nvPr/>
        </p:nvSpPr>
        <p:spPr bwMode="auto">
          <a:xfrm>
            <a:off x="768191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6</a:t>
            </a:r>
          </a:p>
        </p:txBody>
      </p:sp>
      <p:pic>
        <p:nvPicPr>
          <p:cNvPr id="10" name="Picture 21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013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2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4363" y="5554663"/>
            <a:ext cx="1155700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  <p:sp>
        <p:nvSpPr>
          <p:cNvPr id="115732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611188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572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07263341"/>
      </p:ext>
    </p:extLst>
  </p:cSld>
  <p:clrMapOvr>
    <a:masterClrMapping/>
  </p:clrMapOvr>
  <p:transition>
    <p:split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9F68A6-8DB8-44BF-AE9B-2268C2A94E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96223210"/>
      </p:ext>
    </p:extLst>
  </p:cSld>
  <p:clrMapOvr>
    <a:masterClrMapping/>
  </p:clrMapOvr>
  <p:transition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6B65C2-78AB-4785-8642-6FFD24F409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52623769"/>
      </p:ext>
    </p:extLst>
  </p:cSld>
  <p:clrMapOvr>
    <a:masterClrMapping/>
  </p:clrMapOvr>
  <p:transition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FEEF38-466D-4B58-ABFC-62F42FCBD0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42624125"/>
      </p:ext>
    </p:extLst>
  </p:cSld>
  <p:clrMapOvr>
    <a:masterClrMapping/>
  </p:clrMapOvr>
  <p:transition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C98B5C-6743-4559-9033-F161CE5A05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13448743"/>
      </p:ext>
    </p:extLst>
  </p:cSld>
  <p:clrMapOvr>
    <a:masterClrMapping/>
  </p:clrMapOvr>
  <p:transition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F340DB-3C5E-49B7-B7C4-D625BEBCD5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23424626"/>
      </p:ext>
    </p:extLst>
  </p:cSld>
  <p:clrMapOvr>
    <a:masterClrMapping/>
  </p:clrMapOvr>
  <p:transition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10824-1711-4E35-A7A1-2041641715B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30405662"/>
      </p:ext>
    </p:extLst>
  </p:cSld>
  <p:clrMapOvr>
    <a:masterClrMapping/>
  </p:clrMapOvr>
  <p:transition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B19184-E0D8-46D3-B9C2-8AF644DA8C5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05840742"/>
      </p:ext>
    </p:extLst>
  </p:cSld>
  <p:clrMapOvr>
    <a:masterClrMapping/>
  </p:clrMapOvr>
  <p:transition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C528D3-842F-412F-9F17-521D2E44AA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28697203"/>
      </p:ext>
    </p:extLst>
  </p:cSld>
  <p:clrMapOvr>
    <a:masterClrMapping/>
  </p:clrMapOvr>
  <p:transition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50DA2C-2D4C-4953-9B03-101866D3F17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85149601"/>
      </p:ext>
    </p:extLst>
  </p:cSld>
  <p:clrMapOvr>
    <a:masterClrMapping/>
  </p:clrMapOvr>
  <p:transition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6B8DA4-01F0-48A6-9FA9-7F14F0108A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98154629"/>
      </p:ext>
    </p:extLst>
  </p:cSld>
  <p:clrMapOvr>
    <a:masterClrMapping/>
  </p:clrMapOvr>
  <p:transition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EAEAFC-888E-4780-82CD-F3DF8619DD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42532967"/>
      </p:ext>
    </p:extLst>
  </p:cSld>
  <p:clrMapOvr>
    <a:masterClrMapping/>
  </p:clrMapOvr>
  <p:transition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8313" y="3897313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557338"/>
            <a:ext cx="4027488" cy="4527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1EC930-D337-4421-85ED-17B7440C61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22248102"/>
      </p:ext>
    </p:extLst>
  </p:cSld>
  <p:clrMapOvr>
    <a:masterClrMapping/>
  </p:clrMapOvr>
  <p:transition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557338"/>
            <a:ext cx="82073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313" y="3897313"/>
            <a:ext cx="82073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DA969-6B5F-44F3-BBA6-71D864611B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6252838"/>
      </p:ext>
    </p:extLst>
  </p:cSld>
  <p:clrMapOvr>
    <a:masterClrMapping/>
  </p:clrMapOvr>
  <p:transition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8313" y="3897313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557338"/>
            <a:ext cx="4027488" cy="4527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C2EC18-415B-44A4-831E-822174FBB2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02115538"/>
      </p:ext>
    </p:extLst>
  </p:cSld>
  <p:clrMapOvr>
    <a:masterClrMapping/>
  </p:clrMapOvr>
  <p:transition>
    <p:wipe dir="r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338"/>
            <a:ext cx="4027488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8313" y="3897313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897313"/>
            <a:ext cx="4027488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F1DD8-2B94-45EE-8002-9B2ED592BF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92725774"/>
      </p:ext>
    </p:extLst>
  </p:cSld>
  <p:clrMapOvr>
    <a:masterClrMapping/>
  </p:clrMapOvr>
  <p:transition>
    <p:wipe dir="r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338"/>
            <a:ext cx="4027488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8313" y="3897313"/>
            <a:ext cx="82073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9DF815-AF79-416B-A96C-72045AAFE6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44210362"/>
      </p:ext>
    </p:extLst>
  </p:cSld>
  <p:clrMapOvr>
    <a:masterClrMapping/>
  </p:clrMapOvr>
  <p:transition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84838" y="1076325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5" name="Oval 13"/>
          <p:cNvSpPr>
            <a:spLocks noChangeArrowheads="1"/>
          </p:cNvSpPr>
          <p:nvPr/>
        </p:nvSpPr>
        <p:spPr bwMode="auto">
          <a:xfrm>
            <a:off x="6083300" y="107632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Oval 14"/>
          <p:cNvSpPr>
            <a:spLocks noChangeArrowheads="1"/>
          </p:cNvSpPr>
          <p:nvPr/>
        </p:nvSpPr>
        <p:spPr bwMode="auto">
          <a:xfrm>
            <a:off x="6483350" y="107632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7" name="Oval 15"/>
          <p:cNvSpPr>
            <a:spLocks noChangeArrowheads="1"/>
          </p:cNvSpPr>
          <p:nvPr/>
        </p:nvSpPr>
        <p:spPr bwMode="auto">
          <a:xfrm>
            <a:off x="6881813" y="1076325"/>
            <a:ext cx="361950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hlink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728186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5</a:t>
            </a:r>
          </a:p>
        </p:txBody>
      </p: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768191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6</a:t>
            </a:r>
          </a:p>
        </p:txBody>
      </p:sp>
      <p:pic>
        <p:nvPicPr>
          <p:cNvPr id="10" name="Picture 20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013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1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4363" y="5554663"/>
            <a:ext cx="1155700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  <p:sp>
        <p:nvSpPr>
          <p:cNvPr id="27547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611188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7546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4004713240"/>
      </p:ext>
    </p:extLst>
  </p:cSld>
  <p:clrMapOvr>
    <a:masterClrMapping/>
  </p:clrMapOvr>
  <p:transition>
    <p:split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78CC34-8DEE-43BB-AB04-69C34C6B66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21130424"/>
      </p:ext>
    </p:extLst>
  </p:cSld>
  <p:clrMapOvr>
    <a:masterClrMapping/>
  </p:clrMapOvr>
  <p:transition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8CDB0-C6B0-4EB4-A253-E411DED42D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285458832"/>
      </p:ext>
    </p:extLst>
  </p:cSld>
  <p:clrMapOvr>
    <a:masterClrMapping/>
  </p:clrMapOvr>
  <p:transition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605C1D-5776-4E27-8A5D-087B6FECD57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246126334"/>
      </p:ext>
    </p:extLst>
  </p:cSld>
  <p:clrMapOvr>
    <a:masterClrMapping/>
  </p:clrMapOvr>
  <p:transition>
    <p:wipe dir="r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226FD-D47A-4752-9FB0-8494A707AA6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00169768"/>
      </p:ext>
    </p:extLst>
  </p:cSld>
  <p:clrMapOvr>
    <a:masterClrMapping/>
  </p:clrMapOvr>
  <p:transition>
    <p:wipe dir="r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281D6C-A182-4161-B8AD-B27263CC5DC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05546956"/>
      </p:ext>
    </p:extLst>
  </p:cSld>
  <p:clrMapOvr>
    <a:masterClrMapping/>
  </p:clrMapOvr>
  <p:transition>
    <p:wipe dir="r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342D90-2051-4CC8-AF64-AE032FAC61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11046195"/>
      </p:ext>
    </p:extLst>
  </p:cSld>
  <p:clrMapOvr>
    <a:masterClrMapping/>
  </p:clrMapOvr>
  <p:transition>
    <p:wipe dir="r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419E83-0BF6-4269-AA4E-FD3E65D2C3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14428493"/>
      </p:ext>
    </p:extLst>
  </p:cSld>
  <p:clrMapOvr>
    <a:masterClrMapping/>
  </p:clrMapOvr>
  <p:transition>
    <p:wipe dir="r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13E93-C4EA-4963-938E-A10F9B419D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38759754"/>
      </p:ext>
    </p:extLst>
  </p:cSld>
  <p:clrMapOvr>
    <a:masterClrMapping/>
  </p:clrMapOvr>
  <p:transition>
    <p:wipe dir="r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586983-C246-4925-9D45-FE9A0B76A8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06785300"/>
      </p:ext>
    </p:extLst>
  </p:cSld>
  <p:clrMapOvr>
    <a:masterClrMapping/>
  </p:clrMapOvr>
  <p:transition>
    <p:wipe dir="r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29BF78-F7E6-471D-B460-0A79B3E5F5D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57343464"/>
      </p:ext>
    </p:extLst>
  </p:cSld>
  <p:clrMapOvr>
    <a:masterClrMapping/>
  </p:clrMapOvr>
  <p:transition>
    <p:wipe dir="r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84838" y="1076325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6083300" y="107632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Oval 13"/>
          <p:cNvSpPr>
            <a:spLocks noChangeArrowheads="1"/>
          </p:cNvSpPr>
          <p:nvPr/>
        </p:nvSpPr>
        <p:spPr bwMode="auto">
          <a:xfrm>
            <a:off x="6483350" y="107632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7" name="Oval 14"/>
          <p:cNvSpPr>
            <a:spLocks noChangeArrowheads="1"/>
          </p:cNvSpPr>
          <p:nvPr/>
        </p:nvSpPr>
        <p:spPr bwMode="auto">
          <a:xfrm>
            <a:off x="688181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8" name="Oval 15"/>
          <p:cNvSpPr>
            <a:spLocks noChangeArrowheads="1"/>
          </p:cNvSpPr>
          <p:nvPr/>
        </p:nvSpPr>
        <p:spPr bwMode="auto">
          <a:xfrm>
            <a:off x="7281863" y="1076325"/>
            <a:ext cx="361950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hlink"/>
                </a:solidFill>
                <a:latin typeface="Arial" charset="0"/>
                <a:cs typeface="+mn-cs"/>
              </a:rPr>
              <a:t>5</a:t>
            </a:r>
          </a:p>
        </p:txBody>
      </p:sp>
      <p:sp>
        <p:nvSpPr>
          <p:cNvPr id="9" name="Oval 17"/>
          <p:cNvSpPr>
            <a:spLocks noChangeArrowheads="1"/>
          </p:cNvSpPr>
          <p:nvPr/>
        </p:nvSpPr>
        <p:spPr bwMode="auto">
          <a:xfrm>
            <a:off x="768191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6</a:t>
            </a:r>
          </a:p>
        </p:txBody>
      </p:sp>
      <p:pic>
        <p:nvPicPr>
          <p:cNvPr id="10" name="Picture 19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013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0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4363" y="5554663"/>
            <a:ext cx="1155700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  <p:sp>
        <p:nvSpPr>
          <p:cNvPr id="327698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611188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2768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065935658"/>
      </p:ext>
    </p:extLst>
  </p:cSld>
  <p:clrMapOvr>
    <a:masterClrMapping/>
  </p:clrMapOvr>
  <p:transition>
    <p:split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83252B-1B95-436C-B50B-F586E0812DA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887616251"/>
      </p:ext>
    </p:extLst>
  </p:cSld>
  <p:clrMapOvr>
    <a:masterClrMapping/>
  </p:clrMapOvr>
  <p:transition>
    <p:wipe dir="r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6E74E0-E5A0-4389-9F30-B3FA0435567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32605147"/>
      </p:ext>
    </p:extLst>
  </p:cSld>
  <p:clrMapOvr>
    <a:masterClrMapping/>
  </p:clrMapOvr>
  <p:transition>
    <p:wipe dir="r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C2CD3A-3C96-444E-8BCB-14C038D47D2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38914956"/>
      </p:ext>
    </p:extLst>
  </p:cSld>
  <p:clrMapOvr>
    <a:masterClrMapping/>
  </p:clrMapOvr>
  <p:transition>
    <p:wipe dir="r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6826ED-68B7-4CD3-B536-C435522C901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21870435"/>
      </p:ext>
    </p:extLst>
  </p:cSld>
  <p:clrMapOvr>
    <a:masterClrMapping/>
  </p:clrMapOvr>
  <p:transition>
    <p:wipe dir="r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A66DD6-6BCC-4D09-BB5C-51EB4BABE6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51875090"/>
      </p:ext>
    </p:extLst>
  </p:cSld>
  <p:clrMapOvr>
    <a:masterClrMapping/>
  </p:clrMapOvr>
  <p:transition>
    <p:wipe dir="r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78F35-3617-4D65-BE56-BFC418BA42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97781035"/>
      </p:ext>
    </p:extLst>
  </p:cSld>
  <p:clrMapOvr>
    <a:masterClrMapping/>
  </p:clrMapOvr>
  <p:transition>
    <p:wipe dir="r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EF262-A498-4903-A8A1-C77152FC7C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51984670"/>
      </p:ext>
    </p:extLst>
  </p:cSld>
  <p:clrMapOvr>
    <a:masterClrMapping/>
  </p:clrMapOvr>
  <p:transition>
    <p:wipe dir="r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8FD8C-321B-4552-9945-592C3E870D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10055411"/>
      </p:ext>
    </p:extLst>
  </p:cSld>
  <p:clrMapOvr>
    <a:masterClrMapping/>
  </p:clrMapOvr>
  <p:transition>
    <p:wipe dir="r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71A0EE-829B-4EDF-8C4B-33FD72BB4C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56638716"/>
      </p:ext>
    </p:extLst>
  </p:cSld>
  <p:clrMapOvr>
    <a:masterClrMapping/>
  </p:clrMapOvr>
  <p:transition>
    <p:wipe dir="r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1C4A-DD21-402F-9852-1A72A08938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89931812"/>
      </p:ext>
    </p:extLst>
  </p:cSld>
  <p:clrMapOvr>
    <a:masterClrMapping/>
  </p:clrMapOvr>
  <p:transition>
    <p:wipe dir="r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EFB701-BACA-4518-9F96-01DAB3C441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55629361"/>
      </p:ext>
    </p:extLst>
  </p:cSld>
  <p:clrMapOvr>
    <a:masterClrMapping/>
  </p:clrMapOvr>
  <p:transition>
    <p:wipe dir="r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338"/>
            <a:ext cx="4027488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8313" y="3897313"/>
            <a:ext cx="4027487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897313"/>
            <a:ext cx="4027488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29D23-ADE8-4491-BE72-46F0584027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74252382"/>
      </p:ext>
    </p:extLst>
  </p:cSld>
  <p:clrMapOvr>
    <a:masterClrMapping/>
  </p:clrMapOvr>
  <p:transition>
    <p:wipe dir="r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84838" y="1076325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6083300" y="107632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Oval 13"/>
          <p:cNvSpPr>
            <a:spLocks noChangeArrowheads="1"/>
          </p:cNvSpPr>
          <p:nvPr/>
        </p:nvSpPr>
        <p:spPr bwMode="auto">
          <a:xfrm>
            <a:off x="6483350" y="107632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7" name="Oval 14"/>
          <p:cNvSpPr>
            <a:spLocks noChangeArrowheads="1"/>
          </p:cNvSpPr>
          <p:nvPr/>
        </p:nvSpPr>
        <p:spPr bwMode="auto">
          <a:xfrm>
            <a:off x="688181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8" name="Oval 15"/>
          <p:cNvSpPr>
            <a:spLocks noChangeArrowheads="1"/>
          </p:cNvSpPr>
          <p:nvPr/>
        </p:nvSpPr>
        <p:spPr bwMode="auto">
          <a:xfrm>
            <a:off x="7281863" y="1076325"/>
            <a:ext cx="361950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bg1"/>
                </a:solidFill>
                <a:latin typeface="Arial" charset="0"/>
                <a:cs typeface="+mn-cs"/>
              </a:rPr>
              <a:t>5</a:t>
            </a:r>
          </a:p>
        </p:txBody>
      </p:sp>
      <p:sp>
        <p:nvSpPr>
          <p:cNvPr id="9" name="Oval 17"/>
          <p:cNvSpPr>
            <a:spLocks noChangeArrowheads="1"/>
          </p:cNvSpPr>
          <p:nvPr/>
        </p:nvSpPr>
        <p:spPr bwMode="auto">
          <a:xfrm>
            <a:off x="7681913" y="1076325"/>
            <a:ext cx="361950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sz="2400" b="1">
                <a:solidFill>
                  <a:schemeClr val="hlink"/>
                </a:solidFill>
                <a:latin typeface="Arial" charset="0"/>
                <a:cs typeface="+mn-cs"/>
              </a:rPr>
              <a:t>6</a:t>
            </a:r>
          </a:p>
        </p:txBody>
      </p:sp>
      <p:pic>
        <p:nvPicPr>
          <p:cNvPr id="10" name="Picture 19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013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0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4363" y="5554663"/>
            <a:ext cx="1155700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  <p:sp>
        <p:nvSpPr>
          <p:cNvPr id="350226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611188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5021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697790920"/>
      </p:ext>
    </p:extLst>
  </p:cSld>
  <p:clrMapOvr>
    <a:masterClrMapping/>
  </p:clrMapOvr>
  <p:transition>
    <p:split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4C43E-5C4A-44C6-BDD6-559351DE3C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2507268"/>
      </p:ext>
    </p:extLst>
  </p:cSld>
  <p:clrMapOvr>
    <a:masterClrMapping/>
  </p:clrMapOvr>
  <p:transition>
    <p:wipe dir="r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D11081-4E79-4225-AC6D-7528D91978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497149"/>
      </p:ext>
    </p:extLst>
  </p:cSld>
  <p:clrMapOvr>
    <a:masterClrMapping/>
  </p:clrMapOvr>
  <p:transition>
    <p:wipe dir="r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56CD7C-405E-4ED0-9ED7-56A8D856B2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89051741"/>
      </p:ext>
    </p:extLst>
  </p:cSld>
  <p:clrMapOvr>
    <a:masterClrMapping/>
  </p:clrMapOvr>
  <p:transition>
    <p:wipe dir="r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62EC81-A679-4304-828F-2F4136F836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86648353"/>
      </p:ext>
    </p:extLst>
  </p:cSld>
  <p:clrMapOvr>
    <a:masterClrMapping/>
  </p:clrMapOvr>
  <p:transition>
    <p:wipe dir="r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4896C-2FB9-4049-A779-1F793044FB8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96225221"/>
      </p:ext>
    </p:extLst>
  </p:cSld>
  <p:clrMapOvr>
    <a:masterClrMapping/>
  </p:clrMapOvr>
  <p:transition>
    <p:wipe dir="r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C14F65-2F0E-49A6-B6B5-EAF7BE89ADE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00380744"/>
      </p:ext>
    </p:extLst>
  </p:cSld>
  <p:clrMapOvr>
    <a:masterClrMapping/>
  </p:clrMapOvr>
  <p:transition>
    <p:wipe dir="r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DF46B-A0D6-4F9B-9C81-A2F4F94C40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02453294"/>
      </p:ext>
    </p:extLst>
  </p:cSld>
  <p:clrMapOvr>
    <a:masterClrMapping/>
  </p:clrMapOvr>
  <p:transition>
    <p:wipe dir="r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86628A-7059-48C1-A34E-CCC9CDE533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7721731"/>
      </p:ext>
    </p:extLst>
  </p:cSld>
  <p:clrMapOvr>
    <a:masterClrMapping/>
  </p:clrMapOvr>
  <p:transition>
    <p:wipe dir="r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A98878-E845-4E19-8FBC-A37FC1DB17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47858769"/>
      </p:ext>
    </p:extLst>
  </p:cSld>
  <p:clrMapOvr>
    <a:masterClrMapping/>
  </p:clrMapOvr>
  <p:transition>
    <p:wipe dir="r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7A275-6802-4DD9-81C0-238654191C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53550622"/>
      </p:ext>
    </p:extLst>
  </p:cSld>
  <p:clrMapOvr>
    <a:masterClrMapping/>
  </p:clrMapOvr>
  <p:transition>
    <p:wipe dir="r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3688"/>
            <a:ext cx="167481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225"/>
            <a:ext cx="7866062" cy="1223963"/>
          </a:xfrm>
          <a:ln/>
          <a:effectLst/>
        </p:spPr>
        <p:txBody>
          <a:bodyPr/>
          <a:lstStyle>
            <a:lvl1pPr>
              <a:defRPr sz="3400">
                <a:solidFill>
                  <a:schemeClr val="hlink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62034085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434F4B-E9E3-460C-8255-D1AA3B1F4E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78163958"/>
      </p:ext>
    </p:extLst>
  </p:cSld>
  <p:clrMapOvr>
    <a:masterClrMapping/>
  </p:clrMapOvr>
  <p:transition>
    <p:wipe dir="r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E45677-430B-4678-8423-A5E8DF41A8E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32552899"/>
      </p:ext>
    </p:extLst>
  </p:cSld>
  <p:clrMapOvr>
    <a:masterClrMapping/>
  </p:clrMapOvr>
  <p:transition>
    <p:wipe dir="r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B56565-082B-4CB3-834E-9585C1C00C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32002081"/>
      </p:ext>
    </p:extLst>
  </p:cSld>
  <p:clrMapOvr>
    <a:masterClrMapping/>
  </p:clrMapOvr>
  <p:transition>
    <p:wipe dir="r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2F224-EDE3-45EA-8185-8E2EC7EC1F8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71722"/>
      </p:ext>
    </p:extLst>
  </p:cSld>
  <p:clrMapOvr>
    <a:masterClrMapping/>
  </p:clrMapOvr>
  <p:transition>
    <p:wipe dir="r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C0FD22-FE1C-46FA-8568-BB0B7ACEC9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960495"/>
      </p:ext>
    </p:extLst>
  </p:cSld>
  <p:clrMapOvr>
    <a:masterClrMapping/>
  </p:clrMapOvr>
  <p:transition>
    <p:wipe dir="r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FE5E05-2ECE-4496-BA8F-EE860540B6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9566786"/>
      </p:ext>
    </p:extLst>
  </p:cSld>
  <p:clrMapOvr>
    <a:masterClrMapping/>
  </p:clrMapOvr>
  <p:transition>
    <p:wipe dir="r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0DF247-390E-45F7-A52C-152135FBE8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0352654"/>
      </p:ext>
    </p:extLst>
  </p:cSld>
  <p:clrMapOvr>
    <a:masterClrMapping/>
  </p:clrMapOvr>
  <p:transition>
    <p:wipe dir="r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4DBBCB-0077-4191-860E-9C58B6167C1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03294368"/>
      </p:ext>
    </p:extLst>
  </p:cSld>
  <p:clrMapOvr>
    <a:masterClrMapping/>
  </p:clrMapOvr>
  <p:transition>
    <p:wipe dir="r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70C9A0-9D68-4262-8D42-B8ED1CBE9C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42415359"/>
      </p:ext>
    </p:extLst>
  </p:cSld>
  <p:clrMapOvr>
    <a:masterClrMapping/>
  </p:clrMapOvr>
  <p:transition>
    <p:wipe dir="r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EC2AEE-D00D-472C-BD84-DE3E36EFB5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34424199"/>
      </p:ext>
    </p:extLst>
  </p:cSld>
  <p:clrMapOvr>
    <a:masterClrMapping/>
  </p:clrMapOvr>
  <p:transition>
    <p:wipe dir="r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B9A27B-FAA9-4553-BC2C-A065C2F92C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90818828"/>
      </p:ext>
    </p:extLst>
  </p:cSld>
  <p:clrMapOvr>
    <a:masterClrMapping/>
  </p:clrMapOvr>
  <p:transition>
    <p:wipe dir="r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172" y="273352"/>
            <a:ext cx="8228763" cy="1145335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171" y="1604841"/>
            <a:ext cx="8045895" cy="3978138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4675618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E45677-430B-4678-8423-A5E8DF41A8EA}" type="slidenum">
              <a:rPr lang="ru-RU" altLang="ru-RU">
                <a:solidFill>
                  <a:srgbClr val="003274"/>
                </a:solidFill>
              </a:rPr>
              <a:pPr/>
              <a:t>‹#›</a:t>
            </a:fld>
            <a:endParaRPr lang="ru-RU" alt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765896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C8587-BAAD-4D84-B938-130480D73C62}" type="slidenum">
              <a:rPr lang="ru-RU" altLang="ru-RU" smtClean="0">
                <a:solidFill>
                  <a:srgbClr val="003274"/>
                </a:solidFill>
              </a:rPr>
              <a:pPr/>
              <a:t>‹#›</a:t>
            </a:fld>
            <a:endParaRPr lang="ru-RU" alt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790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A3BD8-638D-4B3D-9A99-689E12F15B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4862261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225"/>
            <a:ext cx="7866062" cy="1223963"/>
          </a:xfrm>
          <a:prstGeom prst="rect">
            <a:avLst/>
          </a:prstGeom>
          <a:ln/>
          <a:effectLst/>
        </p:spPr>
        <p:txBody>
          <a:bodyPr/>
          <a:lstStyle>
            <a:lvl1pPr>
              <a:defRPr sz="3400">
                <a:solidFill>
                  <a:schemeClr val="hlink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62034085"/>
      </p:ext>
    </p:extLst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977910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055093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47981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100801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366978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63235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02892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296969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882684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618202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128780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3688"/>
            <a:ext cx="167481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225"/>
            <a:ext cx="7866062" cy="1223963"/>
          </a:xfrm>
          <a:ln/>
          <a:effectLst/>
        </p:spPr>
        <p:txBody>
          <a:bodyPr/>
          <a:lstStyle>
            <a:lvl1pPr>
              <a:defRPr sz="3400">
                <a:solidFill>
                  <a:schemeClr val="hlink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644900"/>
            <a:ext cx="6688137" cy="1008063"/>
          </a:xfrm>
        </p:spPr>
        <p:txBody>
          <a:bodyPr anchor="ctr"/>
          <a:lstStyle>
            <a:lvl1pPr marL="0" indent="0">
              <a:buFontTx/>
              <a:buNone/>
              <a:defRPr sz="2800" b="1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600791788"/>
      </p:ext>
    </p:extLst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15E16F-278A-4749-AFE5-71AEA621C8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36856749"/>
      </p:ext>
    </p:extLst>
  </p:cSld>
  <p:clrMapOvr>
    <a:masterClrMapping/>
  </p:clrMapOvr>
  <p:transition>
    <p:wipe dir="r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932F7E-C3C8-4781-8D48-32922796337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48788207"/>
      </p:ext>
    </p:extLst>
  </p:cSld>
  <p:clrMapOvr>
    <a:masterClrMapping/>
  </p:clrMapOvr>
  <p:transition>
    <p:wipe dir="r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31319-2398-4323-AA3A-D79CE77A0B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37658668"/>
      </p:ext>
    </p:extLst>
  </p:cSld>
  <p:clrMapOvr>
    <a:masterClrMapping/>
  </p:clrMapOvr>
  <p:transition>
    <p:wipe dir="r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462339-85B6-4AB5-B4DA-8FD7892FC1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32523906"/>
      </p:ext>
    </p:extLst>
  </p:cSld>
  <p:clrMapOvr>
    <a:masterClrMapping/>
  </p:clrMapOvr>
  <p:transition>
    <p:wipe dir="r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3B73DB-8416-4C6D-92C5-94FB4A6642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14056415"/>
      </p:ext>
    </p:extLst>
  </p:cSld>
  <p:clrMapOvr>
    <a:masterClrMapping/>
  </p:clrMapOvr>
  <p:transition>
    <p:wipe dir="r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159BB7-7DA6-43C2-9CEF-45869184E7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17564905"/>
      </p:ext>
    </p:extLst>
  </p:cSld>
  <p:clrMapOvr>
    <a:masterClrMapping/>
  </p:clrMapOvr>
  <p:transition>
    <p:wipe dir="r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785494-18A2-425C-B9B0-7486443DC4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91394971"/>
      </p:ext>
    </p:extLst>
  </p:cSld>
  <p:clrMapOvr>
    <a:masterClrMapping/>
  </p:clrMapOvr>
  <p:transition>
    <p:wipe dir="r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56196-03F4-4307-A34F-C3BE57636B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254126961"/>
      </p:ext>
    </p:extLst>
  </p:cSld>
  <p:clrMapOvr>
    <a:masterClrMapping/>
  </p:clrMapOvr>
  <p:transition>
    <p:wipe dir="r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AE85DD-7C67-4EF9-BF72-39F2260775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7072843"/>
      </p:ext>
    </p:extLst>
  </p:cSld>
  <p:clrMapOvr>
    <a:masterClrMapping/>
  </p:clrMapOvr>
  <p:transition>
    <p:wipe dir="r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452B20-3EE3-4166-AB95-8750364237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3208990"/>
      </p:ext>
    </p:extLst>
  </p:cSld>
  <p:clrMapOvr>
    <a:masterClrMapping/>
  </p:clrMapOvr>
  <p:transition>
    <p:wipe dir="r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A3DDC0-1F3D-49D5-843F-1C7414DC97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38885904"/>
      </p:ext>
    </p:extLst>
  </p:cSld>
  <p:clrMapOvr>
    <a:masterClrMapping/>
  </p:clrMapOvr>
  <p:transition>
    <p:wipe dir="r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13" y="1557338"/>
            <a:ext cx="8207375" cy="452755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E8B603-206A-4343-A9EE-8EB925602D06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1618892920"/>
      </p:ext>
    </p:extLst>
  </p:cSld>
  <p:clrMapOvr>
    <a:masterClrMapping/>
  </p:clrMapOvr>
  <p:transition>
    <p:wipe dir="r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7788"/>
            <a:ext cx="8207375" cy="903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338"/>
            <a:ext cx="4027488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897313"/>
            <a:ext cx="4027488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605B10-ACD3-4480-A2FC-646DAED266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88908183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" Target="../slides/slide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hyperlink" Target="http://www.rosatom.ru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hyperlink" Target="http://www.rosatom.ru/" TargetMode="Externa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5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hyperlink" Target="http://www.rosatom.ru/" TargetMode="Externa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8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03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12.jpeg"/><Relationship Id="rId5" Type="http://schemas.openxmlformats.org/officeDocument/2006/relationships/theme" Target="../theme/theme9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17" Type="http://schemas.openxmlformats.org/officeDocument/2006/relationships/hyperlink" Target="http://www.rosatom.ru/" TargetMode="External"/><Relationship Id="rId2" Type="http://schemas.openxmlformats.org/officeDocument/2006/relationships/slideLayout" Target="../slideLayouts/slideLayout117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2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slideLayout" Target="../slideLayouts/slideLayout1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44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79593F37-CF64-4C65-BEFF-8BC7B54053B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2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1029" name="Oval 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640513" y="1022350"/>
            <a:ext cx="287337" cy="287338"/>
          </a:xfrm>
          <a:prstGeom prst="ellipse">
            <a:avLst/>
          </a:prstGeom>
          <a:solidFill>
            <a:schemeClr val="hlink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1030" name="Oval 7"/>
          <p:cNvSpPr>
            <a:spLocks noChangeArrowheads="1"/>
          </p:cNvSpPr>
          <p:nvPr/>
        </p:nvSpPr>
        <p:spPr bwMode="auto">
          <a:xfrm>
            <a:off x="7027863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1031" name="Oval 8"/>
          <p:cNvSpPr>
            <a:spLocks noChangeArrowheads="1"/>
          </p:cNvSpPr>
          <p:nvPr/>
        </p:nvSpPr>
        <p:spPr bwMode="auto">
          <a:xfrm>
            <a:off x="741680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1032" name="Oval 20"/>
          <p:cNvSpPr>
            <a:spLocks noChangeArrowheads="1"/>
          </p:cNvSpPr>
          <p:nvPr/>
        </p:nvSpPr>
        <p:spPr bwMode="auto">
          <a:xfrm>
            <a:off x="7805738" y="1022350"/>
            <a:ext cx="288925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4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1033" name="Oval 21"/>
          <p:cNvSpPr>
            <a:spLocks noChangeArrowheads="1"/>
          </p:cNvSpPr>
          <p:nvPr/>
        </p:nvSpPr>
        <p:spPr bwMode="auto">
          <a:xfrm>
            <a:off x="8196263" y="1022350"/>
            <a:ext cx="285750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5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1034" name="Oval 22"/>
          <p:cNvSpPr>
            <a:spLocks noChangeArrowheads="1"/>
          </p:cNvSpPr>
          <p:nvPr/>
        </p:nvSpPr>
        <p:spPr bwMode="auto">
          <a:xfrm>
            <a:off x="8583613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6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12" name="Text Box 13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193675" y="6497638"/>
            <a:ext cx="2146300" cy="276225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hlink"/>
                </a:solidFill>
                <a:cs typeface="+mn-cs"/>
              </a:rPr>
              <a:t>www.ps-rosatom.ru</a:t>
            </a:r>
            <a:endParaRPr lang="ru-RU" b="1" dirty="0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77" r:id="rId9"/>
    <p:sldLayoutId id="2147483676" r:id="rId10"/>
    <p:sldLayoutId id="2147483675" r:id="rId11"/>
    <p:sldLayoutId id="2147483674" r:id="rId12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7188" indent="-357188" algn="l" rtl="0" eaLnBrk="0" fontAlgn="base" hangingPunct="0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61938" algn="l" rtl="0" eaLnBrk="0" fontAlgn="base" hangingPunct="0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0588" indent="-268288" algn="l" rtl="0" eaLnBrk="0" fontAlgn="base" hangingPunct="0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1688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DA22AC89-37D2-46D2-8BCA-BC7FE95554E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433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2052" name="Oval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40513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2053" name="Oval 2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3" y="1022350"/>
            <a:ext cx="287337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bg1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2054" name="Oval 23"/>
          <p:cNvSpPr>
            <a:spLocks noChangeArrowheads="1"/>
          </p:cNvSpPr>
          <p:nvPr/>
        </p:nvSpPr>
        <p:spPr bwMode="auto">
          <a:xfrm>
            <a:off x="741680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2055" name="Oval 24"/>
          <p:cNvSpPr>
            <a:spLocks noChangeArrowheads="1"/>
          </p:cNvSpPr>
          <p:nvPr/>
        </p:nvSpPr>
        <p:spPr bwMode="auto">
          <a:xfrm>
            <a:off x="7805738" y="1022350"/>
            <a:ext cx="288925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4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2056" name="Oval 25"/>
          <p:cNvSpPr>
            <a:spLocks noChangeArrowheads="1"/>
          </p:cNvSpPr>
          <p:nvPr/>
        </p:nvSpPr>
        <p:spPr bwMode="auto">
          <a:xfrm>
            <a:off x="8196263" y="1022350"/>
            <a:ext cx="285750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5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2057" name="Oval 27"/>
          <p:cNvSpPr>
            <a:spLocks noChangeArrowheads="1"/>
          </p:cNvSpPr>
          <p:nvPr/>
        </p:nvSpPr>
        <p:spPr bwMode="auto">
          <a:xfrm>
            <a:off x="8583613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6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205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9" name="Text Box 30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1572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7188" indent="-357188" algn="l" rtl="0" eaLnBrk="0" fontAlgn="base" hangingPunct="0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61938" algn="l" rtl="0" eaLnBrk="0" fontAlgn="base" hangingPunct="0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0588" indent="-268288" algn="l" rtl="0" eaLnBrk="0" fontAlgn="base" hangingPunct="0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1688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A4D8D-6B6E-4150-9C40-3F4C3740A48E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B1082-6FFC-437A-8AAE-84F6EE322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8909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80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3E835F9E-3453-482B-AB45-38E42310BC42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2662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3076" name="Oval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40513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3077" name="Oval 22"/>
          <p:cNvSpPr>
            <a:spLocks noChangeArrowheads="1"/>
          </p:cNvSpPr>
          <p:nvPr/>
        </p:nvSpPr>
        <p:spPr bwMode="auto">
          <a:xfrm>
            <a:off x="7027863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3078" name="Oval 23"/>
          <p:cNvSpPr>
            <a:spLocks noChangeArrowheads="1"/>
          </p:cNvSpPr>
          <p:nvPr/>
        </p:nvSpPr>
        <p:spPr bwMode="auto">
          <a:xfrm>
            <a:off x="7416800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3079" name="Oval 24"/>
          <p:cNvSpPr>
            <a:spLocks noChangeArrowheads="1"/>
          </p:cNvSpPr>
          <p:nvPr/>
        </p:nvSpPr>
        <p:spPr bwMode="auto">
          <a:xfrm>
            <a:off x="7805738" y="1022350"/>
            <a:ext cx="288925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4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3080" name="Oval 25"/>
          <p:cNvSpPr>
            <a:spLocks noChangeArrowheads="1"/>
          </p:cNvSpPr>
          <p:nvPr/>
        </p:nvSpPr>
        <p:spPr bwMode="auto">
          <a:xfrm>
            <a:off x="8196263" y="1022350"/>
            <a:ext cx="285750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5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3081" name="Oval 27"/>
          <p:cNvSpPr>
            <a:spLocks noChangeArrowheads="1"/>
          </p:cNvSpPr>
          <p:nvPr/>
        </p:nvSpPr>
        <p:spPr bwMode="auto">
          <a:xfrm>
            <a:off x="8583613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6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3082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83" name="Text Box 29">
            <a:hlinkClick r:id="rId20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1572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10" r:id="rId2"/>
    <p:sldLayoutId id="2147483709" r:id="rId3"/>
    <p:sldLayoutId id="2147483708" r:id="rId4"/>
    <p:sldLayoutId id="2147483707" r:id="rId5"/>
    <p:sldLayoutId id="2147483706" r:id="rId6"/>
    <p:sldLayoutId id="2147483705" r:id="rId7"/>
    <p:sldLayoutId id="2147483704" r:id="rId8"/>
    <p:sldLayoutId id="2147483703" r:id="rId9"/>
    <p:sldLayoutId id="2147483702" r:id="rId10"/>
    <p:sldLayoutId id="2147483701" r:id="rId11"/>
    <p:sldLayoutId id="2147483700" r:id="rId12"/>
    <p:sldLayoutId id="2147483699" r:id="rId13"/>
    <p:sldLayoutId id="2147483698" r:id="rId14"/>
    <p:sldLayoutId id="2147483697" r:id="rId15"/>
    <p:sldLayoutId id="2147483696" r:id="rId16"/>
    <p:sldLayoutId id="2147483695" r:id="rId17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7188" indent="-357188" algn="l" rtl="0" eaLnBrk="0" fontAlgn="base" hangingPunct="0">
        <a:spcBef>
          <a:spcPct val="40000"/>
        </a:spcBef>
        <a:spcAft>
          <a:spcPct val="20000"/>
        </a:spcAft>
        <a:buBlip>
          <a:blip r:embed="rId21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61938" algn="l" rtl="0" eaLnBrk="0" fontAlgn="base" hangingPunct="0">
        <a:spcBef>
          <a:spcPct val="0"/>
        </a:spcBef>
        <a:spcAft>
          <a:spcPct val="20000"/>
        </a:spcAft>
        <a:buBlip>
          <a:blip r:embed="rId22"/>
        </a:buBlip>
        <a:defRPr sz="2400">
          <a:solidFill>
            <a:schemeClr val="tx1"/>
          </a:solidFill>
          <a:latin typeface="+mn-lt"/>
        </a:defRPr>
      </a:lvl2pPr>
      <a:lvl3pPr marL="890588" indent="-268288" algn="l" rtl="0" eaLnBrk="0" fontAlgn="base" hangingPunct="0">
        <a:spcBef>
          <a:spcPct val="0"/>
        </a:spcBef>
        <a:spcAft>
          <a:spcPct val="30000"/>
        </a:spcAft>
        <a:buBlip>
          <a:blip r:embed="rId22"/>
        </a:buBlip>
        <a:defRPr sz="2200">
          <a:solidFill>
            <a:schemeClr val="tx1"/>
          </a:solidFill>
          <a:latin typeface="+mn-lt"/>
        </a:defRPr>
      </a:lvl3pPr>
      <a:lvl4pPr marL="1665288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1688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5B06326F-47F5-49E4-925D-0BF7E226BC7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505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4100" name="Oval 1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40513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4101" name="Oval 19"/>
          <p:cNvSpPr>
            <a:spLocks noChangeArrowheads="1"/>
          </p:cNvSpPr>
          <p:nvPr/>
        </p:nvSpPr>
        <p:spPr bwMode="auto">
          <a:xfrm>
            <a:off x="7027863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4102" name="Oval 20"/>
          <p:cNvSpPr>
            <a:spLocks noChangeArrowheads="1"/>
          </p:cNvSpPr>
          <p:nvPr/>
        </p:nvSpPr>
        <p:spPr bwMode="auto">
          <a:xfrm>
            <a:off x="741680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4103" name="Oval 21"/>
          <p:cNvSpPr>
            <a:spLocks noChangeArrowheads="1"/>
          </p:cNvSpPr>
          <p:nvPr/>
        </p:nvSpPr>
        <p:spPr bwMode="auto">
          <a:xfrm>
            <a:off x="7805738" y="1022350"/>
            <a:ext cx="288925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  <a:endParaRPr lang="ru-RU" b="1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sp>
        <p:nvSpPr>
          <p:cNvPr id="4104" name="Oval 22"/>
          <p:cNvSpPr>
            <a:spLocks noChangeArrowheads="1"/>
          </p:cNvSpPr>
          <p:nvPr/>
        </p:nvSpPr>
        <p:spPr bwMode="auto">
          <a:xfrm>
            <a:off x="8196263" y="1022350"/>
            <a:ext cx="285750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5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4105" name="Oval 24"/>
          <p:cNvSpPr>
            <a:spLocks noChangeArrowheads="1"/>
          </p:cNvSpPr>
          <p:nvPr/>
        </p:nvSpPr>
        <p:spPr bwMode="auto">
          <a:xfrm>
            <a:off x="8583613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6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4106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7" name="Text Box 26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1572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20" r:id="rId2"/>
    <p:sldLayoutId id="2147483719" r:id="rId3"/>
    <p:sldLayoutId id="2147483718" r:id="rId4"/>
    <p:sldLayoutId id="2147483717" r:id="rId5"/>
    <p:sldLayoutId id="2147483716" r:id="rId6"/>
    <p:sldLayoutId id="2147483715" r:id="rId7"/>
    <p:sldLayoutId id="2147483714" r:id="rId8"/>
    <p:sldLayoutId id="2147483713" r:id="rId9"/>
    <p:sldLayoutId id="2147483712" r:id="rId10"/>
    <p:sldLayoutId id="2147483711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7188" indent="-357188" algn="l" rtl="0" eaLnBrk="0" fontAlgn="base" hangingPunct="0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61938" algn="l" rtl="0" eaLnBrk="0" fontAlgn="base" hangingPunct="0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0588" indent="-268288" algn="l" rtl="0" eaLnBrk="0" fontAlgn="base" hangingPunct="0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1688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6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3BC350AE-351E-4EAE-8136-ADF2B65A2D44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734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5124" name="Oval 1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40513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5125" name="Oval 12"/>
          <p:cNvSpPr>
            <a:spLocks noChangeArrowheads="1"/>
          </p:cNvSpPr>
          <p:nvPr/>
        </p:nvSpPr>
        <p:spPr bwMode="auto">
          <a:xfrm>
            <a:off x="7027863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5126" name="Oval 13"/>
          <p:cNvSpPr>
            <a:spLocks noChangeArrowheads="1"/>
          </p:cNvSpPr>
          <p:nvPr/>
        </p:nvSpPr>
        <p:spPr bwMode="auto">
          <a:xfrm>
            <a:off x="741680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5127" name="Oval 14"/>
          <p:cNvSpPr>
            <a:spLocks noChangeArrowheads="1"/>
          </p:cNvSpPr>
          <p:nvPr/>
        </p:nvSpPr>
        <p:spPr bwMode="auto">
          <a:xfrm>
            <a:off x="7805738" y="1022350"/>
            <a:ext cx="288925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4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5128" name="Oval 15"/>
          <p:cNvSpPr>
            <a:spLocks noChangeArrowheads="1"/>
          </p:cNvSpPr>
          <p:nvPr/>
        </p:nvSpPr>
        <p:spPr bwMode="auto">
          <a:xfrm>
            <a:off x="8196263" y="1022350"/>
            <a:ext cx="285750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bg1"/>
                </a:solidFill>
                <a:latin typeface="Arial" charset="0"/>
                <a:cs typeface="+mn-cs"/>
              </a:rPr>
              <a:t>5</a:t>
            </a:r>
            <a:endParaRPr lang="ru-RU" b="1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sp>
        <p:nvSpPr>
          <p:cNvPr id="5129" name="Oval 17"/>
          <p:cNvSpPr>
            <a:spLocks noChangeArrowheads="1"/>
          </p:cNvSpPr>
          <p:nvPr/>
        </p:nvSpPr>
        <p:spPr bwMode="auto">
          <a:xfrm>
            <a:off x="8583613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6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513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31" name="Text Box 19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1572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32" r:id="rId2"/>
    <p:sldLayoutId id="2147483731" r:id="rId3"/>
    <p:sldLayoutId id="2147483730" r:id="rId4"/>
    <p:sldLayoutId id="2147483729" r:id="rId5"/>
    <p:sldLayoutId id="2147483728" r:id="rId6"/>
    <p:sldLayoutId id="2147483727" r:id="rId7"/>
    <p:sldLayoutId id="2147483726" r:id="rId8"/>
    <p:sldLayoutId id="2147483725" r:id="rId9"/>
    <p:sldLayoutId id="2147483724" r:id="rId10"/>
    <p:sldLayoutId id="2147483723" r:id="rId11"/>
    <p:sldLayoutId id="2147483722" r:id="rId12"/>
    <p:sldLayoutId id="2147483721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7188" indent="-357188" algn="l" rtl="0" eaLnBrk="0" fontAlgn="base" hangingPunct="0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61938" algn="l" rtl="0" eaLnBrk="0" fontAlgn="base" hangingPunct="0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0588" indent="-268288" algn="l" rtl="0" eaLnBrk="0" fontAlgn="base" hangingPunct="0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1688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44568423-C359-4CE2-B76D-5265C313E10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168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6148" name="Oval 1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40513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6149" name="Oval 12"/>
          <p:cNvSpPr>
            <a:spLocks noChangeArrowheads="1"/>
          </p:cNvSpPr>
          <p:nvPr/>
        </p:nvSpPr>
        <p:spPr bwMode="auto">
          <a:xfrm>
            <a:off x="7027863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6150" name="Oval 13"/>
          <p:cNvSpPr>
            <a:spLocks noChangeArrowheads="1"/>
          </p:cNvSpPr>
          <p:nvPr/>
        </p:nvSpPr>
        <p:spPr bwMode="auto">
          <a:xfrm>
            <a:off x="741680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ru-RU" b="1">
                <a:solidFill>
                  <a:schemeClr val="hlink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6151" name="Oval 14"/>
          <p:cNvSpPr>
            <a:spLocks noChangeArrowheads="1"/>
          </p:cNvSpPr>
          <p:nvPr/>
        </p:nvSpPr>
        <p:spPr bwMode="auto">
          <a:xfrm>
            <a:off x="7805738" y="1022350"/>
            <a:ext cx="288925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4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6152" name="Oval 15"/>
          <p:cNvSpPr>
            <a:spLocks noChangeArrowheads="1"/>
          </p:cNvSpPr>
          <p:nvPr/>
        </p:nvSpPr>
        <p:spPr bwMode="auto">
          <a:xfrm>
            <a:off x="8196263" y="1022350"/>
            <a:ext cx="285750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hlink"/>
                </a:solidFill>
                <a:latin typeface="Arial" charset="0"/>
                <a:cs typeface="+mn-cs"/>
              </a:rPr>
              <a:t>5</a:t>
            </a:r>
            <a:endParaRPr lang="ru-RU" b="1">
              <a:solidFill>
                <a:schemeClr val="hlink"/>
              </a:solidFill>
              <a:latin typeface="Arial" charset="0"/>
              <a:cs typeface="+mn-cs"/>
            </a:endParaRPr>
          </a:p>
        </p:txBody>
      </p:sp>
      <p:sp>
        <p:nvSpPr>
          <p:cNvPr id="6153" name="Oval 17"/>
          <p:cNvSpPr>
            <a:spLocks noChangeArrowheads="1"/>
          </p:cNvSpPr>
          <p:nvPr/>
        </p:nvSpPr>
        <p:spPr bwMode="auto">
          <a:xfrm>
            <a:off x="8583613" y="1022350"/>
            <a:ext cx="287337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2813">
              <a:defRPr/>
            </a:pPr>
            <a:r>
              <a:rPr lang="en-US" b="1">
                <a:solidFill>
                  <a:schemeClr val="bg1"/>
                </a:solidFill>
                <a:latin typeface="Arial" charset="0"/>
                <a:cs typeface="+mn-cs"/>
              </a:rPr>
              <a:t>6</a:t>
            </a:r>
            <a:endParaRPr lang="ru-RU" b="1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sp>
        <p:nvSpPr>
          <p:cNvPr id="615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55" name="Text Box 19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1572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42" r:id="rId2"/>
    <p:sldLayoutId id="2147483741" r:id="rId3"/>
    <p:sldLayoutId id="2147483740" r:id="rId4"/>
    <p:sldLayoutId id="2147483739" r:id="rId5"/>
    <p:sldLayoutId id="2147483738" r:id="rId6"/>
    <p:sldLayoutId id="2147483737" r:id="rId7"/>
    <p:sldLayoutId id="2147483736" r:id="rId8"/>
    <p:sldLayoutId id="2147483735" r:id="rId9"/>
    <p:sldLayoutId id="2147483734" r:id="rId10"/>
    <p:sldLayoutId id="2147483733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7188" indent="-357188" algn="l" rtl="0" eaLnBrk="0" fontAlgn="base" hangingPunct="0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61938" algn="l" rtl="0" eaLnBrk="0" fontAlgn="base" hangingPunct="0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0588" indent="-268288" algn="l" rtl="0" eaLnBrk="0" fontAlgn="base" hangingPunct="0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1688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371D0C3D-926B-43B1-AD7F-E8720A2E2195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  <p:sp>
        <p:nvSpPr>
          <p:cNvPr id="717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52" r:id="rId2"/>
    <p:sldLayoutId id="2147483787" r:id="rId3"/>
    <p:sldLayoutId id="2147483751" r:id="rId4"/>
    <p:sldLayoutId id="2147483750" r:id="rId5"/>
    <p:sldLayoutId id="2147483749" r:id="rId6"/>
    <p:sldLayoutId id="2147483748" r:id="rId7"/>
    <p:sldLayoutId id="2147483747" r:id="rId8"/>
    <p:sldLayoutId id="2147483746" r:id="rId9"/>
    <p:sldLayoutId id="2147483745" r:id="rId10"/>
    <p:sldLayoutId id="2147483744" r:id="rId11"/>
    <p:sldLayoutId id="2147483743" r:id="rId12"/>
    <p:sldLayoutId id="2147483774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7188" indent="-357188" algn="l" rtl="0" eaLnBrk="0" fontAlgn="base" hangingPunct="0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61938" algn="l" rtl="0" eaLnBrk="0" fontAlgn="base" hangingPunct="0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0588" indent="-268288" algn="l" rtl="0" eaLnBrk="0" fontAlgn="base" hangingPunct="0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1688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59763" y="6448425"/>
            <a:ext cx="62706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16CC8587-BAAD-4D84-B938-130480D73C62}" type="slidenum">
              <a:rPr lang="ru-RU" altLang="ru-RU">
                <a:solidFill>
                  <a:srgbClr val="003274"/>
                </a:solidFill>
              </a:rPr>
              <a:pPr/>
              <a:t>‹#›</a:t>
            </a:fld>
            <a:endParaRPr lang="ru-RU" altLang="ru-RU">
              <a:solidFill>
                <a:srgbClr val="003274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424862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</p:txBody>
      </p:sp>
      <p:pic>
        <p:nvPicPr>
          <p:cNvPr id="1029" name="navigation8" descr="ujkm,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005763" y="106363"/>
            <a:ext cx="887412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Пуговкин\Презентации\Для Минздрава\герб-севастополя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11" y="74067"/>
            <a:ext cx="850404" cy="85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1749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803" r:id="rId3"/>
    <p:sldLayoutId id="2147483804" r:id="rId4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lnSpc>
          <a:spcPct val="110000"/>
        </a:lnSpc>
        <a:spcBef>
          <a:spcPct val="40000"/>
        </a:spcBef>
        <a:spcAft>
          <a:spcPct val="20000"/>
        </a:spcAft>
        <a:buBlip>
          <a:blip r:embed="rId9"/>
        </a:buBlip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7800" algn="l" rtl="0" eaLnBrk="0" fontAlgn="base" hangingPunct="0">
        <a:lnSpc>
          <a:spcPct val="110000"/>
        </a:lnSpc>
        <a:spcBef>
          <a:spcPct val="0"/>
        </a:spcBef>
        <a:spcAft>
          <a:spcPct val="20000"/>
        </a:spcAft>
        <a:buBlip>
          <a:blip r:embed="rId10"/>
        </a:buBlip>
        <a:defRPr sz="1400">
          <a:solidFill>
            <a:schemeClr val="tx1"/>
          </a:solidFill>
          <a:latin typeface="+mn-lt"/>
          <a:cs typeface="+mn-cs"/>
        </a:defRPr>
      </a:lvl2pPr>
      <a:lvl3pPr marL="1162050" indent="-268288" algn="l" rtl="0" eaLnBrk="0" fontAlgn="base" hangingPunct="0">
        <a:spcBef>
          <a:spcPct val="0"/>
        </a:spcBef>
        <a:spcAft>
          <a:spcPct val="30000"/>
        </a:spcAft>
        <a:buBlip>
          <a:blip r:embed="rId10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D1E96-9EF1-40E7-BDDC-8CC1E640A11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35A1E-A63E-4698-A0A1-080B76B87A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99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68096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D3395400-4E78-49AC-8F16-04C9238F05F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7" name="Text Box 7">
            <a:hlinkClick r:id="rId17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1572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chemeClr val="hlink"/>
                </a:solidFill>
                <a:cs typeface="+mn-cs"/>
              </a:rPr>
              <a:t>www.vniief.ru</a:t>
            </a:r>
            <a:endParaRPr lang="ru-RU" sz="1400" b="1" smtClean="0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5" r:id="rId2"/>
    <p:sldLayoutId id="2147483764" r:id="rId3"/>
    <p:sldLayoutId id="2147483763" r:id="rId4"/>
    <p:sldLayoutId id="2147483762" r:id="rId5"/>
    <p:sldLayoutId id="2147483761" r:id="rId6"/>
    <p:sldLayoutId id="2147483760" r:id="rId7"/>
    <p:sldLayoutId id="2147483759" r:id="rId8"/>
    <p:sldLayoutId id="2147483758" r:id="rId9"/>
    <p:sldLayoutId id="2147483757" r:id="rId10"/>
    <p:sldLayoutId id="2147483756" r:id="rId11"/>
    <p:sldLayoutId id="2147483755" r:id="rId12"/>
    <p:sldLayoutId id="2147483754" r:id="rId13"/>
    <p:sldLayoutId id="2147483753" r:id="rId14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7188" indent="-357188" algn="l" rtl="0" eaLnBrk="0" fontAlgn="base" hangingPunct="0">
        <a:spcBef>
          <a:spcPct val="40000"/>
        </a:spcBef>
        <a:spcAft>
          <a:spcPct val="20000"/>
        </a:spcAft>
        <a:buBlip>
          <a:blip r:embed="rId18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61938" algn="l" rtl="0" eaLnBrk="0" fontAlgn="base" hangingPunct="0">
        <a:spcBef>
          <a:spcPct val="0"/>
        </a:spcBef>
        <a:spcAft>
          <a:spcPct val="20000"/>
        </a:spcAft>
        <a:buBlip>
          <a:blip r:embed="rId19"/>
        </a:buBlip>
        <a:defRPr sz="2400">
          <a:solidFill>
            <a:schemeClr val="tx1"/>
          </a:solidFill>
          <a:latin typeface="+mn-lt"/>
        </a:defRPr>
      </a:lvl2pPr>
      <a:lvl3pPr marL="890588" indent="-268288" algn="l" rtl="0" eaLnBrk="0" fontAlgn="base" hangingPunct="0">
        <a:spcBef>
          <a:spcPct val="0"/>
        </a:spcBef>
        <a:spcAft>
          <a:spcPct val="30000"/>
        </a:spcAft>
        <a:buBlip>
          <a:blip r:embed="rId19"/>
        </a:buBlip>
        <a:defRPr sz="2200">
          <a:solidFill>
            <a:schemeClr val="tx1"/>
          </a:solidFill>
          <a:latin typeface="+mn-lt"/>
        </a:defRPr>
      </a:lvl3pPr>
      <a:lvl4pPr marL="1665288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1688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3" Type="http://schemas.openxmlformats.org/officeDocument/2006/relationships/image" Target="../media/image22.jpeg"/><Relationship Id="rId7" Type="http://schemas.openxmlformats.org/officeDocument/2006/relationships/image" Target="../media/image29.jpe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jpeg"/><Relationship Id="rId15" Type="http://schemas.openxmlformats.org/officeDocument/2006/relationships/image" Target="../media/image37.jpe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______Microsoft_Office_PowerPoint1.sldx"/><Relationship Id="rId4" Type="http://schemas.openxmlformats.org/officeDocument/2006/relationships/image" Target="../media/image4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2.sldx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62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4293096"/>
            <a:ext cx="8100392" cy="1655762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altLang="ru-RU" dirty="0" smtClean="0">
                <a:solidFill>
                  <a:srgbClr val="4C0000"/>
                </a:solidFill>
                <a:latin typeface="Impact" pitchFamily="34" charset="0"/>
              </a:rPr>
              <a:t>РЕАЛИЗАЦИЯ  РЕГИОНАЛЬНЫХ ПРОЕКТОВ</a:t>
            </a:r>
          </a:p>
          <a:p>
            <a:pPr algn="r">
              <a:lnSpc>
                <a:spcPct val="100000"/>
              </a:lnSpc>
            </a:pPr>
            <a:r>
              <a:rPr lang="ru-RU" altLang="ru-RU" sz="2400" dirty="0" smtClean="0">
                <a:solidFill>
                  <a:srgbClr val="4C0000"/>
                </a:solidFill>
                <a:latin typeface="Impact" pitchFamily="34" charset="0"/>
              </a:rPr>
              <a:t>«РАЗВИТИЕ СИСТЕМЫ ОКАЗАНИЯ ПЕРВИЧНОЙ МЕДИКО-САНИТАРНОЙ ПОМОЩИ»</a:t>
            </a:r>
          </a:p>
          <a:p>
            <a:pPr algn="r">
              <a:lnSpc>
                <a:spcPct val="100000"/>
              </a:lnSpc>
            </a:pPr>
            <a:r>
              <a:rPr lang="ru-RU" altLang="ru-RU" dirty="0" smtClean="0">
                <a:solidFill>
                  <a:srgbClr val="4C0000"/>
                </a:solidFill>
                <a:latin typeface="Impact" pitchFamily="34" charset="0"/>
              </a:rPr>
              <a:t>В СПб ГБУЗ «ГОРОДСКАЯ ПОЛИКЛИНИКА № 17</a:t>
            </a:r>
          </a:p>
          <a:p>
            <a:pPr algn="r">
              <a:lnSpc>
                <a:spcPct val="100000"/>
              </a:lnSpc>
            </a:pPr>
            <a:r>
              <a:rPr lang="ru-RU" altLang="ru-RU" sz="2400" dirty="0" smtClean="0">
                <a:solidFill>
                  <a:srgbClr val="4C0000"/>
                </a:solidFill>
                <a:latin typeface="Impact" pitchFamily="34" charset="0"/>
              </a:rPr>
              <a:t>2019-2021гг.</a:t>
            </a:r>
            <a:endParaRPr lang="ru-RU" altLang="ru-RU" sz="2400" dirty="0">
              <a:solidFill>
                <a:srgbClr val="4C0000"/>
              </a:solidFill>
              <a:latin typeface="Impact" pitchFamily="34" charset="0"/>
            </a:endParaRPr>
          </a:p>
          <a:p>
            <a:pPr algn="r">
              <a:lnSpc>
                <a:spcPct val="100000"/>
              </a:lnSpc>
            </a:pPr>
            <a:endParaRPr lang="ru-RU" dirty="0">
              <a:solidFill>
                <a:srgbClr val="4C0000"/>
              </a:solidFill>
              <a:latin typeface="Century Gothic" pitchFamily="34" charset="0"/>
            </a:endParaRPr>
          </a:p>
        </p:txBody>
      </p:sp>
      <p:pic>
        <p:nvPicPr>
          <p:cNvPr id="9" name="Рисунок 8" descr="17-ая поликлиника 2_Монтажная область 1 копи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0232" y="214290"/>
            <a:ext cx="684238" cy="792088"/>
          </a:xfrm>
          <a:prstGeom prst="rect">
            <a:avLst/>
          </a:prstGeom>
        </p:spPr>
      </p:pic>
      <p:pic>
        <p:nvPicPr>
          <p:cNvPr id="5" name="Рисунок 4" descr="Coat_of_Arms_of_Saint_Petersburg_2003.svg_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188640"/>
            <a:ext cx="648072" cy="694409"/>
          </a:xfrm>
          <a:prstGeom prst="rect">
            <a:avLst/>
          </a:prstGeom>
        </p:spPr>
      </p:pic>
      <p:pic>
        <p:nvPicPr>
          <p:cNvPr id="7" name="Рисунок 6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0100" y="285728"/>
            <a:ext cx="860872" cy="622317"/>
          </a:xfrm>
          <a:prstGeom prst="rect">
            <a:avLst/>
          </a:prstGeom>
        </p:spPr>
      </p:pic>
      <p:sp>
        <p:nvSpPr>
          <p:cNvPr id="32770" name="AutoShape 2" descr="http://www.ps-rosatom.ru/images/psr_logo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7"/>
          <a:srcRect l="24218" t="13195" r="72266" b="80555"/>
          <a:stretch>
            <a:fillRect/>
          </a:stretch>
        </p:blipFill>
        <p:spPr bwMode="auto">
          <a:xfrm>
            <a:off x="2857488" y="285728"/>
            <a:ext cx="64294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1000" r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чка 3"/>
          <p:cNvSpPr/>
          <p:nvPr/>
        </p:nvSpPr>
        <p:spPr>
          <a:xfrm>
            <a:off x="755576" y="0"/>
            <a:ext cx="7956550" cy="576064"/>
          </a:xfrm>
          <a:prstGeom prst="plaque">
            <a:avLst>
              <a:gd name="adj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 smtClean="0">
              <a:solidFill>
                <a:srgbClr val="7E0000"/>
              </a:solidFill>
              <a:latin typeface="Times New Roman" pitchFamily="18" charset="0"/>
              <a:ea typeface="Batang" panose="02030600000101010101" pitchFamily="18" charset="-127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7E0000"/>
                </a:solidFill>
                <a:latin typeface="Times New Roman" pitchFamily="18" charset="0"/>
                <a:ea typeface="Batang" panose="02030600000101010101" pitchFamily="18" charset="-127"/>
                <a:cs typeface="Times New Roman" pitchFamily="18" charset="0"/>
              </a:rPr>
              <a:t> </a:t>
            </a:r>
            <a:endParaRPr lang="en-US" sz="1600" b="1" dirty="0" smtClean="0">
              <a:solidFill>
                <a:srgbClr val="7E0000"/>
              </a:solidFill>
              <a:latin typeface="Times New Roman" pitchFamily="18" charset="0"/>
              <a:ea typeface="Batang" panose="02030600000101010101" pitchFamily="18" charset="-127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 smtClean="0">
                <a:solidFill>
                  <a:srgbClr val="7E0000"/>
                </a:solidFill>
                <a:latin typeface="Franklin Gothic Demi Cond" pitchFamily="34" charset="0"/>
                <a:ea typeface="Batang" panose="02030600000101010101" pitchFamily="18" charset="-127"/>
                <a:cs typeface="Times New Roman" pitchFamily="18" charset="0"/>
              </a:rPr>
              <a:t>СТРУКТУРА СПб ГБУЗ «Городская поликлиника №17» </a:t>
            </a:r>
          </a:p>
          <a:p>
            <a:pPr algn="ctr">
              <a:defRPr/>
            </a:pPr>
            <a:endParaRPr lang="ru-RU" sz="1600" b="1" dirty="0" smtClean="0">
              <a:solidFill>
                <a:srgbClr val="7E0000"/>
              </a:solidFill>
              <a:latin typeface="Times New Roman" pitchFamily="18" charset="0"/>
              <a:ea typeface="Batang" panose="02030600000101010101" pitchFamily="18" charset="-127"/>
              <a:cs typeface="Times New Roman" pitchFamily="18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7E0000"/>
                </a:solidFill>
                <a:latin typeface="Times New Roman" pitchFamily="18" charset="0"/>
                <a:ea typeface="Batang" panose="02030600000101010101" pitchFamily="18" charset="-127"/>
                <a:cs typeface="Times New Roman" pitchFamily="18" charset="0"/>
              </a:rPr>
              <a:t> </a:t>
            </a:r>
            <a:endParaRPr lang="ru-RU" b="1" dirty="0">
              <a:solidFill>
                <a:srgbClr val="7E0000"/>
              </a:solidFill>
              <a:latin typeface="Times New Roman" pitchFamily="18" charset="0"/>
              <a:ea typeface="Batang" panose="02030600000101010101" pitchFamily="18" charset="-127"/>
              <a:cs typeface="Times New Roman" pitchFamily="18" charset="0"/>
            </a:endParaRPr>
          </a:p>
        </p:txBody>
      </p:sp>
      <p:pic>
        <p:nvPicPr>
          <p:cNvPr id="33" name="Рисунок 32" descr="9TRLyjzq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692695"/>
            <a:ext cx="2695612" cy="1728193"/>
          </a:xfrm>
          <a:prstGeom prst="rect">
            <a:avLst/>
          </a:prstGeom>
        </p:spPr>
      </p:pic>
      <p:pic>
        <p:nvPicPr>
          <p:cNvPr id="35" name="Рисунок 34" descr="9TRLyjzq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692696"/>
            <a:ext cx="2695612" cy="1728192"/>
          </a:xfrm>
          <a:prstGeom prst="rect">
            <a:avLst/>
          </a:prstGeom>
        </p:spPr>
      </p:pic>
      <p:pic>
        <p:nvPicPr>
          <p:cNvPr id="36" name="Рисунок 35" descr="9TRLyjzq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692696"/>
            <a:ext cx="2695612" cy="1728192"/>
          </a:xfrm>
          <a:prstGeom prst="rect">
            <a:avLst/>
          </a:prstGeom>
        </p:spPr>
      </p:pic>
      <p:pic>
        <p:nvPicPr>
          <p:cNvPr id="37" name="Рисунок 36" descr="9TRLyjzqc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4797152"/>
            <a:ext cx="2695612" cy="1872208"/>
          </a:xfrm>
          <a:prstGeom prst="rect">
            <a:avLst/>
          </a:prstGeom>
        </p:spPr>
      </p:pic>
      <p:pic>
        <p:nvPicPr>
          <p:cNvPr id="38" name="Рисунок 37" descr="9TRLyjzqc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4797152"/>
            <a:ext cx="2695612" cy="1872208"/>
          </a:xfrm>
          <a:prstGeom prst="rect">
            <a:avLst/>
          </a:prstGeom>
        </p:spPr>
      </p:pic>
      <p:pic>
        <p:nvPicPr>
          <p:cNvPr id="39" name="Рисунок 38" descr="9TRLyjzqc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00192" y="4725144"/>
            <a:ext cx="2695612" cy="1872208"/>
          </a:xfrm>
          <a:prstGeom prst="rect">
            <a:avLst/>
          </a:prstGeom>
        </p:spPr>
      </p:pic>
      <p:pic>
        <p:nvPicPr>
          <p:cNvPr id="40" name="Рисунок 39" descr="590306463ffa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504" y="2564904"/>
            <a:ext cx="863266" cy="936104"/>
          </a:xfrm>
          <a:prstGeom prst="rect">
            <a:avLst/>
          </a:prstGeom>
        </p:spPr>
      </p:pic>
      <p:pic>
        <p:nvPicPr>
          <p:cNvPr id="42" name="Рисунок 41" descr="590306463ffa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848" y="2420888"/>
            <a:ext cx="863266" cy="936104"/>
          </a:xfrm>
          <a:prstGeom prst="rect">
            <a:avLst/>
          </a:prstGeom>
        </p:spPr>
      </p:pic>
      <p:pic>
        <p:nvPicPr>
          <p:cNvPr id="43" name="Рисунок 42" descr="590306463ffa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848" y="3284984"/>
            <a:ext cx="863266" cy="936104"/>
          </a:xfrm>
          <a:prstGeom prst="rect">
            <a:avLst/>
          </a:prstGeom>
        </p:spPr>
      </p:pic>
      <p:pic>
        <p:nvPicPr>
          <p:cNvPr id="44" name="Рисунок 43" descr="590306463ffa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00192" y="2420888"/>
            <a:ext cx="863266" cy="936104"/>
          </a:xfrm>
          <a:prstGeom prst="rect">
            <a:avLst/>
          </a:prstGeom>
        </p:spPr>
      </p:pic>
      <p:pic>
        <p:nvPicPr>
          <p:cNvPr id="45" name="Рисунок 44" descr="590306463ffa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72200" y="3284984"/>
            <a:ext cx="863266" cy="936104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83568" y="170080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ПОЛИКЛИНИЧЕСКОЕ ОТДЕЛЕНИЕ№17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63888" y="170080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ПОЛИКЛИНИЧЕСКОЕ ОТДЕЛЕНИЕ№10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444208" y="1772816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ПОЛИКЛИНИЧЕСКОЕ ОТДЕЛЕНИЕ№18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9552" y="602128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ЖЕНСКАЯ КОНСУЛЬТАЦИЯ №9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707904" y="594928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ОСМП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660232" y="594928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ГОРОДСКОЙ ДИАБЕТОЛОГИЧЕСКИЙ ЦЕНТР №3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99592" y="2852936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ОФИС ПОЛЮСТРОВСКИЙ,3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95936" y="2636912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ОФИС МАЛООХТИНСКИЙ 96/2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995936" y="350100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ОФИС НОВОЧЕРКАССКИЙ, 25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64288" y="27089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ОФИС «НОВАЯ ОХТА»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092280" y="364502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ОФИС «РУЧЬИ»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57158" y="214290"/>
            <a:ext cx="8207375" cy="614908"/>
          </a:xfrm>
          <a:prstGeom prst="rect">
            <a:avLst/>
          </a:prstGeom>
          <a:effectLst/>
        </p:spPr>
        <p:txBody>
          <a:bodyPr anchor="ctr"/>
          <a:lstStyle>
            <a:defPPr>
              <a:defRPr lang="ru-RU"/>
            </a:defPPr>
            <a:lvl1pPr eaLnBrk="0" hangingPunct="0">
              <a:lnSpc>
                <a:spcPct val="90000"/>
              </a:lnSpc>
              <a:defRPr sz="2400" ker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  <a:latin typeface="Century Gothic" pitchFamily="34" charset="0"/>
              </a:rPr>
              <a:t> </a:t>
            </a:r>
            <a:endParaRPr lang="ru-RU" dirty="0">
              <a:solidFill>
                <a:schemeClr val="accent1">
                  <a:lumMod val="50000"/>
                </a:schemeClr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1520" y="1052736"/>
            <a:ext cx="8419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Franklin Gothic Medium Cond" pitchFamily="34" charset="0"/>
              </a:rPr>
              <a:t> 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7" name="Рисунок 1" descr="Изображение выглядит как еда, бутылка, знак, кружка&#10;&#10;Автоматически созданное описа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7818" y="285728"/>
            <a:ext cx="1096326" cy="155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 descr="\\10.129.204.254\RDS_folders$\ПетуховаМН\Desktop\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357166"/>
            <a:ext cx="926646" cy="1127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1" descr="Изображение выглядит как человек, мужчина, стол, внутренний&#10;&#10;Автоматически созданное описание"/>
          <p:cNvPicPr>
            <a:picLocks noChangeArrowheads="1"/>
          </p:cNvPicPr>
          <p:nvPr/>
        </p:nvPicPr>
        <p:blipFill>
          <a:blip r:embed="rId6" cstate="print"/>
          <a:srcRect l="11765" t="17778" r="8823" b="22222"/>
          <a:stretch>
            <a:fillRect/>
          </a:stretch>
        </p:blipFill>
        <p:spPr bwMode="auto">
          <a:xfrm>
            <a:off x="4716016" y="260648"/>
            <a:ext cx="1428760" cy="1571636"/>
          </a:xfrm>
          <a:prstGeom prst="rect">
            <a:avLst/>
          </a:prstGeom>
          <a:noFill/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131840" y="260648"/>
            <a:ext cx="23574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6" descr="IMG_819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2492896"/>
            <a:ext cx="1008112" cy="1106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Z:\Врач-методист\Фото Жаров.jpeg"/>
          <p:cNvPicPr>
            <a:picLocks noChangeAspect="1" noChangeArrowheads="1"/>
          </p:cNvPicPr>
          <p:nvPr/>
        </p:nvPicPr>
        <p:blipFill>
          <a:blip r:embed="rId8" cstate="print"/>
          <a:srcRect l="43266"/>
          <a:stretch>
            <a:fillRect/>
          </a:stretch>
        </p:blipFill>
        <p:spPr bwMode="auto">
          <a:xfrm>
            <a:off x="7596336" y="3861048"/>
            <a:ext cx="1068720" cy="1175592"/>
          </a:xfrm>
          <a:prstGeom prst="rect">
            <a:avLst/>
          </a:prstGeom>
          <a:noFill/>
        </p:spPr>
      </p:pic>
      <p:pic>
        <p:nvPicPr>
          <p:cNvPr id="13" name="Рисунок 2" descr="Изображение выглядит как внутренний, одежда, человек, стоит&#10;&#10;Автоматически созданное описание"/>
          <p:cNvPicPr>
            <a:picLocks noChangeArrowheads="1"/>
          </p:cNvPicPr>
          <p:nvPr/>
        </p:nvPicPr>
        <p:blipFill>
          <a:blip r:embed="rId9" cstate="print"/>
          <a:srcRect l="14286" t="6057" r="21429" b="45087"/>
          <a:stretch>
            <a:fillRect/>
          </a:stretch>
        </p:blipFill>
        <p:spPr bwMode="auto">
          <a:xfrm>
            <a:off x="395536" y="4005064"/>
            <a:ext cx="1080120" cy="1224136"/>
          </a:xfrm>
          <a:prstGeom prst="rect">
            <a:avLst/>
          </a:prstGeom>
          <a:noFill/>
        </p:spPr>
      </p:pic>
      <p:pic>
        <p:nvPicPr>
          <p:cNvPr id="14" name="Рисунок 32" descr="Изображение выглядит как стол, сидит, ноутбук, компьютер&#10;&#10;Автоматически созданное описание"/>
          <p:cNvPicPr>
            <a:picLocks noChangeArrowheads="1"/>
          </p:cNvPicPr>
          <p:nvPr/>
        </p:nvPicPr>
        <p:blipFill>
          <a:blip r:embed="rId10" cstate="print"/>
          <a:srcRect l="20000" t="23214" r="32727" b="37235"/>
          <a:stretch>
            <a:fillRect/>
          </a:stretch>
        </p:blipFill>
        <p:spPr bwMode="auto">
          <a:xfrm>
            <a:off x="1475656" y="1556792"/>
            <a:ext cx="1152128" cy="1080120"/>
          </a:xfrm>
          <a:prstGeom prst="rect">
            <a:avLst/>
          </a:prstGeom>
          <a:noFill/>
        </p:spPr>
      </p:pic>
      <p:pic>
        <p:nvPicPr>
          <p:cNvPr id="16" name="Рисунок 5" descr="Изображение выглядит как внутренний, человек, женщина, маленький&#10;&#10;Автоматически созданное описание"/>
          <p:cNvPicPr>
            <a:picLocks noChangeArrowheads="1"/>
          </p:cNvPicPr>
          <p:nvPr/>
        </p:nvPicPr>
        <p:blipFill>
          <a:blip r:embed="rId11" cstate="print"/>
          <a:srcRect l="20689" t="13889" r="17242" b="33333"/>
          <a:stretch>
            <a:fillRect/>
          </a:stretch>
        </p:blipFill>
        <p:spPr bwMode="auto">
          <a:xfrm>
            <a:off x="6660232" y="1484784"/>
            <a:ext cx="936104" cy="1008112"/>
          </a:xfrm>
          <a:prstGeom prst="rect">
            <a:avLst/>
          </a:prstGeom>
          <a:noFill/>
        </p:spPr>
      </p:pic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3347864" y="2060848"/>
            <a:ext cx="25717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E0000"/>
                </a:solidFill>
                <a:effectLst/>
                <a:latin typeface="Franklin Gothic Demi Cond" pitchFamily="34" charset="0"/>
                <a:ea typeface="Calibri" pitchFamily="34" charset="0"/>
                <a:cs typeface="Times New Roman" pitchFamily="18" charset="0"/>
              </a:rPr>
              <a:t>РАБОЧАЯ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E0000"/>
                </a:solidFill>
                <a:effectLst/>
                <a:latin typeface="Franklin Gothic Demi Cond" pitchFamily="34" charset="0"/>
                <a:ea typeface="Calibri" pitchFamily="34" charset="0"/>
                <a:cs typeface="Times New Roman" pitchFamily="18" charset="0"/>
              </a:rPr>
              <a:t> ГРУППА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7E0000"/>
                </a:solidFill>
                <a:effectLst/>
                <a:latin typeface="Franklin Gothic Demi Cond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E0000"/>
              </a:solidFill>
              <a:effectLst/>
              <a:latin typeface="Franklin Gothic Demi Cond" pitchFamily="34" charset="0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1979712" y="908720"/>
            <a:ext cx="235745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Главный врач Романов А.В.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1115616" y="2636912"/>
            <a:ext cx="19077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Заместитель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главного врача по </a:t>
            </a:r>
            <a:endParaRPr lang="ru-RU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медицинской части </a:t>
            </a:r>
          </a:p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Меловцова М.А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6156176" y="2492896"/>
            <a:ext cx="19288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лавная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медицинская сестра </a:t>
            </a:r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Королькова Н.М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95736" y="476672"/>
            <a:ext cx="2035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7E0000"/>
                </a:solidFill>
                <a:latin typeface="Franklin Gothic Demi Cond" pitchFamily="34" charset="0"/>
                <a:ea typeface="Calibri" pitchFamily="34" charset="0"/>
                <a:cs typeface="Times New Roman" pitchFamily="18" charset="0"/>
              </a:rPr>
              <a:t>ПРЕДСЕДАТЕЛЬ</a:t>
            </a:r>
            <a:endParaRPr lang="ru-RU" sz="2400" dirty="0">
              <a:solidFill>
                <a:srgbClr val="7E0000"/>
              </a:solidFill>
              <a:latin typeface="Franklin Gothic Demi Cond" pitchFamily="34" charset="0"/>
            </a:endParaRPr>
          </a:p>
        </p:txBody>
      </p:sp>
      <p:pic>
        <p:nvPicPr>
          <p:cNvPr id="24" name="Рисунок 7" descr="Изображение выглядит как человек, одежда, внутренний, галстук&#10;&#10;Автоматически созданное описание"/>
          <p:cNvPicPr>
            <a:picLocks noChangeArrowheads="1"/>
          </p:cNvPicPr>
          <p:nvPr/>
        </p:nvPicPr>
        <p:blipFill>
          <a:blip r:embed="rId12" cstate="print"/>
          <a:srcRect l="11678" t="9203" r="14359" b="11042"/>
          <a:stretch>
            <a:fillRect/>
          </a:stretch>
        </p:blipFill>
        <p:spPr bwMode="auto">
          <a:xfrm>
            <a:off x="7884368" y="2420888"/>
            <a:ext cx="1008112" cy="1080120"/>
          </a:xfrm>
          <a:prstGeom prst="rect">
            <a:avLst/>
          </a:prstGeom>
          <a:noFill/>
        </p:spPr>
      </p:pic>
      <p:pic>
        <p:nvPicPr>
          <p:cNvPr id="25" name="Рисунок 6" descr="Изображение выглядит как внутренний, стол, человек, сидит&#10;&#10;Автоматически созданное описание"/>
          <p:cNvPicPr>
            <a:picLocks noChangeArrowheads="1"/>
          </p:cNvPicPr>
          <p:nvPr/>
        </p:nvPicPr>
        <p:blipFill>
          <a:blip r:embed="rId13" cstate="print"/>
          <a:srcRect l="25532" t="19809" r="34043" b="10858"/>
          <a:stretch>
            <a:fillRect/>
          </a:stretch>
        </p:blipFill>
        <p:spPr bwMode="auto">
          <a:xfrm>
            <a:off x="2051720" y="5085184"/>
            <a:ext cx="1062340" cy="1212166"/>
          </a:xfrm>
          <a:prstGeom prst="rect">
            <a:avLst/>
          </a:prstGeom>
          <a:noFill/>
        </p:spPr>
      </p:pic>
      <p:pic>
        <p:nvPicPr>
          <p:cNvPr id="26" name="Рисунок 33" descr="Изображение выглядит как человек, мужчина, внутренний, костюм&#10;&#10;Автоматически созданное описание"/>
          <p:cNvPicPr>
            <a:picLocks noChangeArrowheads="1"/>
          </p:cNvPicPr>
          <p:nvPr/>
        </p:nvPicPr>
        <p:blipFill>
          <a:blip r:embed="rId14" cstate="print"/>
          <a:srcRect l="22152" t="32546" r="19077" b="19719"/>
          <a:stretch>
            <a:fillRect/>
          </a:stretch>
        </p:blipFill>
        <p:spPr bwMode="auto">
          <a:xfrm>
            <a:off x="6372200" y="5157192"/>
            <a:ext cx="924704" cy="1152128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>
            <a:off x="323528" y="623731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Старшая медицинская сестра ПО №10</a:t>
            </a:r>
          </a:p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Михайлова О.Г</a:t>
            </a:r>
            <a:endParaRPr lang="ru-RU" sz="900" b="1" dirty="0"/>
          </a:p>
        </p:txBody>
      </p:sp>
      <p:pic>
        <p:nvPicPr>
          <p:cNvPr id="28" name="Picture 14" descr="d4cb84809895bb8e0814ec88fa8484ef"/>
          <p:cNvPicPr>
            <a:picLocks noChangeAspect="1" noChangeArrowheads="1"/>
          </p:cNvPicPr>
          <p:nvPr/>
        </p:nvPicPr>
        <p:blipFill>
          <a:blip r:embed="rId15" cstate="print"/>
          <a:srcRect r="20000" b="21213"/>
          <a:stretch>
            <a:fillRect/>
          </a:stretch>
        </p:blipFill>
        <p:spPr bwMode="auto">
          <a:xfrm>
            <a:off x="4211960" y="5373216"/>
            <a:ext cx="944480" cy="108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2483768" y="64886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Заведующая отделением профилактики</a:t>
            </a:r>
          </a:p>
          <a:p>
            <a:pPr algn="ctr"/>
            <a:r>
              <a:rPr lang="ru-RU" sz="900" b="1" dirty="0" err="1" smtClean="0">
                <a:latin typeface="Times New Roman" pitchFamily="18" charset="0"/>
                <a:cs typeface="Times New Roman" pitchFamily="18" charset="0"/>
              </a:rPr>
              <a:t>Дейч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 Л.Б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Рисунок 29" descr="IMG_0245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987824" y="2852936"/>
            <a:ext cx="3492388" cy="23282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867268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57158" y="214290"/>
            <a:ext cx="8207375" cy="614908"/>
          </a:xfrm>
          <a:prstGeom prst="rect">
            <a:avLst/>
          </a:prstGeom>
          <a:effectLst/>
        </p:spPr>
        <p:txBody>
          <a:bodyPr anchor="ctr"/>
          <a:lstStyle>
            <a:defPPr>
              <a:defRPr lang="ru-RU"/>
            </a:defPPr>
            <a:lvl1pPr eaLnBrk="0" hangingPunct="0">
              <a:lnSpc>
                <a:spcPct val="90000"/>
              </a:lnSpc>
              <a:defRPr sz="2400" ker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  <a:latin typeface="Century Gothic" pitchFamily="34" charset="0"/>
              </a:rPr>
              <a:t> </a:t>
            </a:r>
            <a:endParaRPr lang="ru-RU" dirty="0">
              <a:solidFill>
                <a:schemeClr val="accent1">
                  <a:lumMod val="50000"/>
                </a:schemeClr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1520" y="1052736"/>
            <a:ext cx="8419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Franklin Gothic Medium Cond" pitchFamily="34" charset="0"/>
              </a:rPr>
              <a:t> 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Franklin Gothic Medium Cond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214290"/>
            <a:ext cx="8429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E0000"/>
                </a:solidFill>
                <a:latin typeface="Franklin Gothic Demi Cond" pitchFamily="34" charset="0"/>
                <a:cs typeface="Times New Roman" pitchFamily="18" charset="0"/>
              </a:rPr>
              <a:t>НАПРАВЛЕНИЯ ПО УЛУЧШЕНИЮ</a:t>
            </a:r>
            <a:endParaRPr lang="ru-RU" sz="2200" b="1" dirty="0">
              <a:solidFill>
                <a:srgbClr val="7E0000"/>
              </a:solidFill>
              <a:latin typeface="Franklin Gothic Demi Cond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95536" y="642918"/>
            <a:ext cx="381927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Franklin Gothic Medium Cond" pitchFamily="34" charset="0"/>
              </a:rPr>
              <a:t>2019г.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  <a:latin typeface="Franklin Gothic Medium Cond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Franklin Gothic Medium Cond" pitchFamily="34" charset="0"/>
              </a:rPr>
              <a:t> I. Сокращение времени и количества посещений при проведении 1 этапа диспансеризации </a:t>
            </a:r>
            <a:endParaRPr lang="en-US" sz="2000" dirty="0" smtClean="0">
              <a:solidFill>
                <a:srgbClr val="002060"/>
              </a:solidFill>
              <a:latin typeface="Franklin Gothic Medium Cond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Franklin Gothic Medium Cond" pitchFamily="34" charset="0"/>
              </a:rPr>
              <a:t>II. Снижение времени пребывания в поликлинике при обращении к участковому терапевту (ВОП) </a:t>
            </a:r>
            <a:endParaRPr lang="en-US" sz="2000" dirty="0" smtClean="0">
              <a:solidFill>
                <a:srgbClr val="002060"/>
              </a:solidFill>
              <a:latin typeface="Franklin Gothic Medium Cond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Franklin Gothic Medium Cond" pitchFamily="34" charset="0"/>
              </a:rPr>
              <a:t>III. Сокращение времени ожидания перед кабинетом забора крови </a:t>
            </a:r>
            <a:endParaRPr lang="ru-RU" sz="2000" dirty="0" smtClean="0">
              <a:solidFill>
                <a:srgbClr val="002060"/>
              </a:solidFill>
              <a:latin typeface="Franklin Gothic Medium Cond" pitchFamily="34" charset="0"/>
              <a:cs typeface="Times New Roman" pitchFamily="18" charset="0"/>
            </a:endParaRPr>
          </a:p>
          <a:p>
            <a:pPr marL="457200" indent="-45720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429124" y="642918"/>
            <a:ext cx="4357718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romanUcPeriod"/>
            </a:pPr>
            <a:endParaRPr lang="en-US" dirty="0" smtClean="0"/>
          </a:p>
          <a:p>
            <a:pPr marL="342900" indent="-342900"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Franklin Gothic Medium Cond" pitchFamily="34" charset="0"/>
              </a:rPr>
              <a:t>Начало 2020г.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  <a:latin typeface="Franklin Gothic Medium Cond" pitchFamily="34" charset="0"/>
            </a:endParaRPr>
          </a:p>
          <a:p>
            <a:pPr marL="342900" indent="-342900">
              <a:buAutoNum type="romanUcPeriod"/>
            </a:pPr>
            <a:r>
              <a:rPr lang="ru-RU" sz="2000" dirty="0" smtClean="0">
                <a:solidFill>
                  <a:srgbClr val="002060"/>
                </a:solidFill>
                <a:latin typeface="Franklin Gothic Medium Cond" pitchFamily="34" charset="0"/>
              </a:rPr>
              <a:t>Сокращение времени проведения 2 этапа диспансеризации пациентам при выявлении положительного результата кала на скрытую кровь </a:t>
            </a:r>
            <a:endParaRPr lang="en-US" sz="2000" dirty="0" smtClean="0">
              <a:solidFill>
                <a:srgbClr val="002060"/>
              </a:solidFill>
              <a:latin typeface="Franklin Gothic Medium Cond" pitchFamily="34" charset="0"/>
            </a:endParaRPr>
          </a:p>
          <a:p>
            <a:pPr marL="342900" indent="-342900">
              <a:buAutoNum type="romanUcPeriod"/>
            </a:pPr>
            <a:r>
              <a:rPr lang="ru-RU" sz="2000" dirty="0" smtClean="0">
                <a:solidFill>
                  <a:srgbClr val="002060"/>
                </a:solidFill>
                <a:latin typeface="Franklin Gothic Medium Cond" pitchFamily="34" charset="0"/>
              </a:rPr>
              <a:t>II. Увеличение охвата диспансерным наблюдением прикрепленного населения участковой службой</a:t>
            </a:r>
            <a:endParaRPr lang="en-US" sz="2000" dirty="0" smtClean="0">
              <a:solidFill>
                <a:srgbClr val="002060"/>
              </a:solidFill>
              <a:latin typeface="Franklin Gothic Medium Cond" pitchFamily="34" charset="0"/>
            </a:endParaRPr>
          </a:p>
          <a:p>
            <a:pPr marL="342900" indent="-342900">
              <a:buAutoNum type="romanUcPeriod"/>
            </a:pPr>
            <a:r>
              <a:rPr lang="ru-RU" sz="2000" dirty="0" smtClean="0">
                <a:solidFill>
                  <a:srgbClr val="002060"/>
                </a:solidFill>
                <a:latin typeface="Franklin Gothic Medium Cond" pitchFamily="34" charset="0"/>
              </a:rPr>
              <a:t> III. Сокращение времени ожидания лечения в условиях дневного стационара </a:t>
            </a:r>
            <a:endParaRPr lang="en-US" sz="2000" dirty="0" smtClean="0">
              <a:solidFill>
                <a:srgbClr val="002060"/>
              </a:solidFill>
              <a:latin typeface="Franklin Gothic Medium Cond" pitchFamily="34" charset="0"/>
            </a:endParaRPr>
          </a:p>
          <a:p>
            <a:pPr marL="342900" indent="-342900">
              <a:buAutoNum type="romanUcPeriod"/>
            </a:pPr>
            <a:r>
              <a:rPr lang="ru-RU" sz="2000" dirty="0" smtClean="0">
                <a:solidFill>
                  <a:srgbClr val="002060"/>
                </a:solidFill>
                <a:latin typeface="Franklin Gothic Medium Cond" pitchFamily="34" charset="0"/>
              </a:rPr>
              <a:t>Повышение охвата 2 этапом диспансеризации женщин по результатам цитологического исследования </a:t>
            </a:r>
            <a:endParaRPr lang="en-US" sz="2000" dirty="0" smtClean="0">
              <a:solidFill>
                <a:srgbClr val="002060"/>
              </a:solidFill>
              <a:latin typeface="Franklin Gothic Medium Cond" pitchFamily="34" charset="0"/>
            </a:endParaRPr>
          </a:p>
          <a:p>
            <a:pPr marL="342900" indent="-342900">
              <a:buAutoNum type="romanUcPeriod"/>
            </a:pPr>
            <a:r>
              <a:rPr lang="ru-RU" sz="2000" dirty="0" smtClean="0">
                <a:solidFill>
                  <a:srgbClr val="002060"/>
                </a:solidFill>
                <a:latin typeface="Franklin Gothic Medium Cond" pitchFamily="34" charset="0"/>
              </a:rPr>
              <a:t>V. Сокращение времени прохождения всех этапов маршрутизации пациентов с подозрением на ЗНО </a:t>
            </a:r>
          </a:p>
          <a:p>
            <a:pPr eaLnBrk="0" hangingPunct="0"/>
            <a:endParaRPr lang="ru-RU" sz="2000" dirty="0" smtClean="0">
              <a:solidFill>
                <a:srgbClr val="002060"/>
              </a:solidFill>
              <a:latin typeface="Franklin Gothic Medium Cond" pitchFamily="34" charset="0"/>
            </a:endParaRPr>
          </a:p>
          <a:p>
            <a:pPr lvl="0" eaLnBrk="0" hangingPunct="0"/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7268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alphaModFix amt="34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0" y="0"/>
          <a:ext cx="9188574" cy="6858000"/>
        </p:xfrm>
        <a:graphic>
          <a:graphicData uri="http://schemas.openxmlformats.org/presentationml/2006/ole">
            <p:oleObj spid="_x0000_s22529" name="Слайд" r:id="rId5" imgW="3977622" imgH="2982309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8177" name="Object 1"/>
          <p:cNvGraphicFramePr>
            <a:graphicFrameLocks noChangeAspect="1"/>
          </p:cNvGraphicFramePr>
          <p:nvPr/>
        </p:nvGraphicFramePr>
        <p:xfrm>
          <a:off x="0" y="33268"/>
          <a:ext cx="9144000" cy="6824732"/>
        </p:xfrm>
        <a:graphic>
          <a:graphicData uri="http://schemas.openxmlformats.org/presentationml/2006/ole">
            <p:oleObj spid="_x0000_s178177" name="Слайд" r:id="rId3" imgW="3444328" imgH="2583153" progId="PowerPoint.Slide.12">
              <p:embed/>
            </p:oleObj>
          </a:graphicData>
        </a:graphic>
      </p:graphicFrame>
      <p:pic>
        <p:nvPicPr>
          <p:cNvPr id="7" name="Рисунок 6" descr="_DSC0174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3016254"/>
            <a:ext cx="3929058" cy="3841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4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7E0000"/>
                </a:solidFill>
                <a:latin typeface="Franklin Gothic Demi Cond" pitchFamily="34" charset="0"/>
              </a:rPr>
              <a:t>Проведение массовой профилактической вакцинации жителей  Санкт-Петербурга против новой </a:t>
            </a:r>
            <a:r>
              <a:rPr lang="ru-RU" sz="2700" b="1" dirty="0" err="1" smtClean="0">
                <a:solidFill>
                  <a:srgbClr val="7E0000"/>
                </a:solidFill>
                <a:latin typeface="Franklin Gothic Demi Cond" pitchFamily="34" charset="0"/>
              </a:rPr>
              <a:t>коронавирусной</a:t>
            </a:r>
            <a:r>
              <a:rPr lang="ru-RU" sz="2700" b="1" dirty="0" smtClean="0">
                <a:solidFill>
                  <a:srgbClr val="7E0000"/>
                </a:solidFill>
                <a:latin typeface="Franklin Gothic Demi Cond" pitchFamily="34" charset="0"/>
              </a:rPr>
              <a:t> инфекции (краткое наименование "ВАКЦИНАЦИЯ")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-142908" y="1214422"/>
            <a:ext cx="5472608" cy="5383500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latin typeface="Franklin Gothic Medium Cond" pitchFamily="34" charset="0"/>
              </a:rPr>
              <a:t>Выбрана расстановка персонала из рекомендованной «Гибкой» матрицы расстановки персонала и распределения обязанностей (операций)</a:t>
            </a:r>
            <a:endParaRPr lang="ru-RU" sz="1400" dirty="0">
              <a:latin typeface="Franklin Gothic Medium Cond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09135" y="324433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smtClean="0">
                <a:solidFill>
                  <a:schemeClr val="bg1"/>
                </a:solidFill>
              </a:rPr>
              <a:t>о</a:t>
            </a:r>
            <a:endParaRPr lang="ru-RU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/>
          <a:srcRect l="35547" t="26389" r="47656" b="31944"/>
          <a:stretch>
            <a:fillRect/>
          </a:stretch>
        </p:blipFill>
        <p:spPr bwMode="auto">
          <a:xfrm>
            <a:off x="500034" y="1643050"/>
            <a:ext cx="307183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Овал 17"/>
          <p:cNvSpPr/>
          <p:nvPr/>
        </p:nvSpPr>
        <p:spPr>
          <a:xfrm>
            <a:off x="0" y="5286388"/>
            <a:ext cx="4000528" cy="71435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0F950E88-E2F3-9645-9B91-C151790844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80" y="1785926"/>
            <a:ext cx="3429024" cy="214314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4786314" y="1357298"/>
            <a:ext cx="51435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 smtClean="0">
                <a:solidFill>
                  <a:srgbClr val="091521"/>
                </a:solidFill>
                <a:latin typeface="Franklin Gothic Medium Cond" pitchFamily="34" charset="0"/>
              </a:rPr>
              <a:t>Доступная навигация (напольная и настенная</a:t>
            </a:r>
            <a:r>
              <a:rPr lang="ru-RU" altLang="ru-RU" sz="1600" b="1" dirty="0" smtClean="0">
                <a:solidFill>
                  <a:srgbClr val="091521"/>
                </a:solidFill>
              </a:rPr>
              <a:t>)</a:t>
            </a:r>
            <a:endParaRPr lang="ru-RU" altLang="ru-RU" sz="1600" dirty="0">
              <a:solidFill>
                <a:srgbClr val="020202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2F6ACEF-C84D-4A43-AE90-2FB724CC19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64" y="4000504"/>
            <a:ext cx="2381751" cy="2214578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286512" y="6286520"/>
            <a:ext cx="30252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dirty="0" smtClean="0">
                <a:solidFill>
                  <a:srgbClr val="091521"/>
                </a:solidFill>
                <a:latin typeface="Franklin Gothic Demi Cond" pitchFamily="34" charset="0"/>
              </a:rPr>
              <a:t>Выделение зон работы сотрудников</a:t>
            </a:r>
            <a:endParaRPr lang="ru-RU" sz="1400" dirty="0">
              <a:latin typeface="Franklin Gothic Demi Cond" pitchFamily="34" charset="0"/>
            </a:endParaRPr>
          </a:p>
        </p:txBody>
      </p:sp>
      <p:pic>
        <p:nvPicPr>
          <p:cNvPr id="23" name="Рисунок 22" descr="IMG-20210316-WA0003.jpg"/>
          <p:cNvPicPr/>
          <p:nvPr/>
        </p:nvPicPr>
        <p:blipFill>
          <a:blip r:embed="rId7"/>
          <a:stretch>
            <a:fillRect/>
          </a:stretch>
        </p:blipFill>
        <p:spPr>
          <a:xfrm>
            <a:off x="3714744" y="3500438"/>
            <a:ext cx="2857520" cy="257176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000496" y="6143644"/>
            <a:ext cx="1846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Franklin Gothic Medium Cond" pitchFamily="34" charset="0"/>
              </a:rPr>
              <a:t>Тиражирование проекта</a:t>
            </a:r>
            <a:endParaRPr lang="ru-RU" sz="1400" dirty="0"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7000" r="-5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6643709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dirty="0" smtClean="0"/>
          </a:p>
          <a:p>
            <a:pPr lvl="0">
              <a:buNone/>
            </a:pPr>
            <a:r>
              <a:rPr lang="ru-RU" sz="1400" dirty="0" smtClean="0">
                <a:latin typeface="Franklin Gothic Medium Cond" pitchFamily="34" charset="0"/>
              </a:rPr>
              <a:t>1. </a:t>
            </a: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Увеличение процента охвата диспансерным наблюдением пациентов, состоящих на учете у районного врача онколога;</a:t>
            </a:r>
          </a:p>
          <a:p>
            <a:pPr lvl="0">
              <a:buNone/>
            </a:pP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2. Снижение случаев обращений по неотложным показаниям (</a:t>
            </a:r>
            <a:r>
              <a:rPr lang="ru-RU" sz="1400" dirty="0" err="1" smtClean="0">
                <a:solidFill>
                  <a:srgbClr val="002060"/>
                </a:solidFill>
                <a:latin typeface="Franklin Gothic Medium Cond" pitchFamily="34" charset="0"/>
              </a:rPr>
              <a:t>амбулаторно</a:t>
            </a: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 и на дому) пациентов  с </a:t>
            </a:r>
            <a:r>
              <a:rPr lang="ru-RU" sz="1400" dirty="0" err="1" smtClean="0">
                <a:solidFill>
                  <a:srgbClr val="002060"/>
                </a:solidFill>
                <a:latin typeface="Franklin Gothic Medium Cond" pitchFamily="34" charset="0"/>
              </a:rPr>
              <a:t>сердечно-сосудистыми</a:t>
            </a: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 заболеваниями;</a:t>
            </a:r>
          </a:p>
          <a:p>
            <a:pPr lvl="0">
              <a:buNone/>
            </a:pP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3. Увеличение доли сотрудников, вовлеченных в разработку процессов по улучшениям;</a:t>
            </a:r>
          </a:p>
          <a:p>
            <a:pPr lvl="0">
              <a:buNone/>
            </a:pP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4. Уменьшение количества визитов пациентов в поликлинику для прохождения планового обследования за счет внедрения  временных слотов по нозологическим формам;</a:t>
            </a:r>
          </a:p>
          <a:p>
            <a:pPr lvl="0">
              <a:buNone/>
            </a:pP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5. Уменьшение используемых площадей для хранения материальных ресурсов за счет организации эффективной системы складского учета и эргономичного хранения;</a:t>
            </a:r>
          </a:p>
          <a:p>
            <a:pPr lvl="0">
              <a:buNone/>
            </a:pP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6. Сокращение финансовых потерь по результатам проведения экспертизы качества медицинской помощи;</a:t>
            </a:r>
          </a:p>
          <a:p>
            <a:pPr lvl="0">
              <a:buNone/>
            </a:pP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7. Сокращение времени принятия административного решения путем создания </a:t>
            </a:r>
            <a:r>
              <a:rPr lang="ru-RU" sz="1400" dirty="0" err="1" smtClean="0">
                <a:solidFill>
                  <a:srgbClr val="002060"/>
                </a:solidFill>
                <a:latin typeface="Franklin Gothic Medium Cond" pitchFamily="34" charset="0"/>
              </a:rPr>
              <a:t>инфоцентра</a:t>
            </a: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;</a:t>
            </a:r>
          </a:p>
          <a:p>
            <a:pPr lvl="0">
              <a:buNone/>
            </a:pPr>
            <a:r>
              <a:rPr lang="ru-RU" sz="1400" dirty="0" smtClean="0">
                <a:solidFill>
                  <a:srgbClr val="002060"/>
                </a:solidFill>
                <a:latin typeface="Franklin Gothic Medium Cond" pitchFamily="34" charset="0"/>
              </a:rPr>
              <a:t>8. Увеличение эффективной загрузки медицинского оборудования   рентгенологического отделения</a:t>
            </a:r>
          </a:p>
          <a:p>
            <a:endParaRPr lang="ru-RU" sz="1400" dirty="0" smtClean="0">
              <a:solidFill>
                <a:srgbClr val="002060"/>
              </a:solidFill>
              <a:latin typeface="Franklin Gothic Medium Cond" pitchFamily="34" charset="0"/>
            </a:endParaRPr>
          </a:p>
          <a:p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7158" y="142852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dirty="0" smtClean="0">
                <a:solidFill>
                  <a:srgbClr val="7E0000"/>
                </a:solidFill>
                <a:latin typeface="Impact" pitchFamily="34" charset="0"/>
              </a:rPr>
              <a:t>НАПРАВЛЕНИЯ ПО УЛУЧШЕНИЮ до 31.12.2021г</a:t>
            </a:r>
            <a:r>
              <a:rPr lang="ru-RU" altLang="ru-RU" dirty="0" smtClean="0">
                <a:solidFill>
                  <a:srgbClr val="4C0000"/>
                </a:solidFill>
                <a:latin typeface="Impact" pitchFamily="34" charset="0"/>
              </a:rPr>
              <a:t>. </a:t>
            </a:r>
            <a:endParaRPr lang="ru-RU" dirty="0"/>
          </a:p>
        </p:txBody>
      </p:sp>
      <p:pic>
        <p:nvPicPr>
          <p:cNvPr id="1026" name="Picture 2" descr="\\10.129.204.254\RDS_folders$\МосоловаЭГ\Downloads\IMG_11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3929066"/>
            <a:ext cx="4929222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79512" y="188640"/>
            <a:ext cx="8207375" cy="614908"/>
          </a:xfrm>
          <a:prstGeom prst="rect">
            <a:avLst/>
          </a:prstGeom>
          <a:effectLst/>
        </p:spPr>
        <p:txBody>
          <a:bodyPr anchor="ctr"/>
          <a:lstStyle>
            <a:defPPr>
              <a:defRPr lang="ru-RU"/>
            </a:defPPr>
            <a:lvl1pPr eaLnBrk="0" hangingPunct="0">
              <a:lnSpc>
                <a:spcPct val="90000"/>
              </a:lnSpc>
              <a:defRPr sz="2400" ker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  <a:latin typeface="Century Gothic" pitchFamily="34" charset="0"/>
              </a:rPr>
              <a:t> </a:t>
            </a:r>
            <a:endParaRPr lang="ru-RU" dirty="0">
              <a:solidFill>
                <a:schemeClr val="accent1">
                  <a:lumMod val="50000"/>
                </a:schemeClr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1520" y="1052736"/>
            <a:ext cx="8419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Franklin Gothic Medium Cond" pitchFamily="34" charset="0"/>
              </a:rPr>
              <a:t> 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Franklin Gothic Medium Cond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95536" y="3861048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\\10.129.204.254\RDS_folders$\МосоловаЭГ\Downloads\33c52c9a-6ebf-4bc9-b564-70422fd3d29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357430"/>
            <a:ext cx="8358246" cy="40719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67268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Оформление по умолчанию">
  <a:themeElements>
    <a:clrScheme name="2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Оформление по умолчанию">
  <a:themeElements>
    <a:clrScheme name="3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3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Оформление по умолчанию">
  <a:themeElements>
    <a:clrScheme name="4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4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Оформление по умолчанию">
  <a:themeElements>
    <a:clrScheme name="5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5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Оформление по умолчанию">
  <a:themeElements>
    <a:clrScheme name="6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6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Оформление по умолчанию">
  <a:themeElements>
    <a:clrScheme name="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-default">
  <a:themeElements>
    <a:clrScheme name="b-default 7">
      <a:dk1>
        <a:srgbClr val="414142"/>
      </a:dk1>
      <a:lt1>
        <a:srgbClr val="FFFFFF"/>
      </a:lt1>
      <a:dk2>
        <a:srgbClr val="003274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b-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6">
        <a:dk1>
          <a:srgbClr val="414142"/>
        </a:dk1>
        <a:lt1>
          <a:srgbClr val="FFFFFF"/>
        </a:lt1>
        <a:dk2>
          <a:srgbClr val="003274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7">
        <a:dk1>
          <a:srgbClr val="414142"/>
        </a:dk1>
        <a:lt1>
          <a:srgbClr val="FFFFFF"/>
        </a:lt1>
        <a:dk2>
          <a:srgbClr val="003274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7_Оформление по умолчанию">
  <a:themeElements>
    <a:clrScheme name="7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7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DCF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7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Тема Office">
  <a:themeElements>
    <a:clrScheme name="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4596D1"/>
      </a:accent1>
      <a:accent2>
        <a:srgbClr val="003274"/>
      </a:accent2>
      <a:accent3>
        <a:srgbClr val="FFFFFF"/>
      </a:accent3>
      <a:accent4>
        <a:srgbClr val="363637"/>
      </a:accent4>
      <a:accent5>
        <a:srgbClr val="B0C9E5"/>
      </a:accent5>
      <a:accent6>
        <a:srgbClr val="002C68"/>
      </a:accent6>
      <a:hlink>
        <a:srgbClr val="025EA1"/>
      </a:hlink>
      <a:folHlink>
        <a:srgbClr val="6CAED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27300</TotalTime>
  <Words>538</Words>
  <Application>Microsoft Office PowerPoint</Application>
  <PresentationFormat>Экран (4:3)</PresentationFormat>
  <Paragraphs>80</Paragraphs>
  <Slides>9</Slides>
  <Notes>8</Notes>
  <HiddenSlides>0</HiddenSlides>
  <MMClips>0</MMClips>
  <ScaleCrop>false</ScaleCrop>
  <HeadingPairs>
    <vt:vector size="6" baseType="variant">
      <vt:variant>
        <vt:lpstr>Тема</vt:lpstr>
      </vt:variant>
      <vt:variant>
        <vt:i4>11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1_Оформление по умолчанию</vt:lpstr>
      <vt:lpstr>2_Оформление по умолчанию</vt:lpstr>
      <vt:lpstr>Специальное оформление</vt:lpstr>
      <vt:lpstr>3_Оформление по умолчанию</vt:lpstr>
      <vt:lpstr>4_Оформление по умолчанию</vt:lpstr>
      <vt:lpstr>5_Оформление по умолчанию</vt:lpstr>
      <vt:lpstr>6_Оформление по умолчанию</vt:lpstr>
      <vt:lpstr>Оформление по умолчанию</vt:lpstr>
      <vt:lpstr>b-default</vt:lpstr>
      <vt:lpstr>1_Специальное оформление</vt:lpstr>
      <vt:lpstr>7_Оформление по умолчанию</vt:lpstr>
      <vt:lpstr>Слайд</vt:lpstr>
      <vt:lpstr>Слайд 1</vt:lpstr>
      <vt:lpstr>Слайд 2</vt:lpstr>
      <vt:lpstr>Слайд 3</vt:lpstr>
      <vt:lpstr>Слайд 4</vt:lpstr>
      <vt:lpstr>Слайд 5</vt:lpstr>
      <vt:lpstr>Слайд 6</vt:lpstr>
      <vt:lpstr>Проведение массовой профилактической вакцинации жителей  Санкт-Петербурга против новой коронавирусной инфекции (краткое наименование "ВАКЦИНАЦИЯ") </vt:lpstr>
      <vt:lpstr>Слайд 8</vt:lpstr>
      <vt:lpstr>Слайд 9</vt:lpstr>
    </vt:vector>
  </TitlesOfParts>
  <Company>PL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Шаблоны слайдов</dc:title>
  <dc:creator>НБ</dc:creator>
  <cp:lastModifiedBy>Мосолова</cp:lastModifiedBy>
  <cp:revision>1847</cp:revision>
  <dcterms:created xsi:type="dcterms:W3CDTF">2008-04-07T06:18:02Z</dcterms:created>
  <dcterms:modified xsi:type="dcterms:W3CDTF">2021-04-01T08:55:12Z</dcterms:modified>
</cp:coreProperties>
</file>